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0" r:id="rId1"/>
    <p:sldMasterId id="214748367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1" r:id="rId11"/>
    <p:sldId id="272" r:id="rId12"/>
    <p:sldId id="265" r:id="rId13"/>
    <p:sldId id="274" r:id="rId14"/>
    <p:sldId id="269" r:id="rId15"/>
    <p:sldId id="270" r:id="rId16"/>
    <p:sldId id="268" r:id="rId17"/>
    <p:sldId id="273" r:id="rId1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AF3183C-38A4-4D96-8CA8-08879E748669}">
  <a:tblStyle styleId="{EAF3183C-38A4-4D96-8CA8-08879E74866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3D798C2-449F-4EA8-B1F6-2EB5D7B0A20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CECE7"/>
          </a:solidFill>
        </a:fill>
      </a:tcStyle>
    </a:wholeTbl>
    <a:band1H>
      <a:tcTxStyle/>
      <a:tcStyle>
        <a:tcBdr/>
        <a:fill>
          <a:solidFill>
            <a:srgbClr val="F8D6C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8D6CC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91" autoAdjust="0"/>
  </p:normalViewPr>
  <p:slideViewPr>
    <p:cSldViewPr snapToGrid="0">
      <p:cViewPr varScale="1">
        <p:scale>
          <a:sx n="69" d="100"/>
          <a:sy n="69" d="100"/>
        </p:scale>
        <p:origin x="14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64180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45dbd96c6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45dbd96c62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5dbd96c6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5dbd96c6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47f6906f7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47f6906f7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7f6906f7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47f6906f7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46dacd368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46dacd368d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46dacd36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46dacd368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7f6906f7c_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7f6906f7c_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47f6906f7c_21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47f6906f7c_21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47f6906f7c_18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47f6906f7c_18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3361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47f6906f7c_1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47f6906f7c_1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5271-8F7F-42E9-B025-B579AE4EE3C3}" type="datetimeFigureOut">
              <a:rPr lang="en-IN" smtClean="0"/>
              <a:t>15-11-2018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9BFF3-7A97-410E-9A08-E63CCBE2C88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930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629841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2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7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en.wikipedia.org/wiki/Transition_meta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tif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11" Type="http://schemas.openxmlformats.org/officeDocument/2006/relationships/image" Target="../media/image32.png"/><Relationship Id="rId5" Type="http://schemas.openxmlformats.org/officeDocument/2006/relationships/image" Target="../media/image39.png"/><Relationship Id="rId10" Type="http://schemas.openxmlformats.org/officeDocument/2006/relationships/image" Target="../media/image31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44.png"/><Relationship Id="rId7" Type="http://schemas.openxmlformats.org/officeDocument/2006/relationships/image" Target="../media/image45.emf"/><Relationship Id="rId12" Type="http://schemas.openxmlformats.org/officeDocument/2006/relationships/image" Target="../media/image50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png"/><Relationship Id="rId11" Type="http://schemas.openxmlformats.org/officeDocument/2006/relationships/image" Target="../media/image49.emf"/><Relationship Id="rId5" Type="http://schemas.openxmlformats.org/officeDocument/2006/relationships/image" Target="../media/image32.png"/><Relationship Id="rId10" Type="http://schemas.openxmlformats.org/officeDocument/2006/relationships/image" Target="../media/image48.emf"/><Relationship Id="rId4" Type="http://schemas.openxmlformats.org/officeDocument/2006/relationships/image" Target="../media/image43.png"/><Relationship Id="rId9" Type="http://schemas.openxmlformats.org/officeDocument/2006/relationships/image" Target="../media/image4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1.png"/><Relationship Id="rId7" Type="http://schemas.openxmlformats.org/officeDocument/2006/relationships/image" Target="../media/image5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 txBox="1"/>
          <p:nvPr/>
        </p:nvSpPr>
        <p:spPr>
          <a:xfrm>
            <a:off x="311700" y="1297900"/>
            <a:ext cx="8832300" cy="25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rgbClr val="990000"/>
                </a:solidFill>
              </a:rPr>
              <a:t>Effect of crystallographic texture on </a:t>
            </a:r>
            <a:r>
              <a:rPr lang="en-GB" sz="3600" b="1" i="1">
                <a:solidFill>
                  <a:srgbClr val="990000"/>
                </a:solidFill>
              </a:rPr>
              <a:t>fatigue</a:t>
            </a:r>
            <a:r>
              <a:rPr lang="en-GB" sz="3600" b="1">
                <a:solidFill>
                  <a:srgbClr val="990000"/>
                </a:solidFill>
              </a:rPr>
              <a:t> measurements of commercially pure </a:t>
            </a:r>
            <a:r>
              <a:rPr lang="en-GB" sz="3600" b="1" i="1">
                <a:solidFill>
                  <a:srgbClr val="990000"/>
                </a:solidFill>
              </a:rPr>
              <a:t>titanium</a:t>
            </a:r>
            <a:endParaRPr sz="3600" b="1" i="1">
              <a:solidFill>
                <a:srgbClr val="990000"/>
              </a:solidFill>
            </a:endParaRPr>
          </a:p>
        </p:txBody>
      </p:sp>
      <p:sp>
        <p:nvSpPr>
          <p:cNvPr id="131" name="Google Shape;131;p25"/>
          <p:cNvSpPr txBox="1">
            <a:spLocks noGrp="1"/>
          </p:cNvSpPr>
          <p:nvPr>
            <p:ph type="subTitle" idx="1"/>
          </p:nvPr>
        </p:nvSpPr>
        <p:spPr>
          <a:xfrm>
            <a:off x="311700" y="3338817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Metallurgical Processes Laboratory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MSE313A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>
            <a:spLocks noGrp="1"/>
          </p:cNvSpPr>
          <p:nvPr>
            <p:ph type="title"/>
          </p:nvPr>
        </p:nvSpPr>
        <p:spPr>
          <a:xfrm>
            <a:off x="311700" y="212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070C0"/>
                </a:solidFill>
              </a:rPr>
              <a:t>Fatigue and Dwell Fatigue </a:t>
            </a:r>
            <a:endParaRPr sz="3600" b="1" dirty="0">
              <a:solidFill>
                <a:srgbClr val="0070C0"/>
              </a:solidFill>
            </a:endParaRPr>
          </a:p>
        </p:txBody>
      </p:sp>
      <p:sp>
        <p:nvSpPr>
          <p:cNvPr id="137" name="Google Shape;137;p26"/>
          <p:cNvSpPr txBox="1">
            <a:spLocks noGrp="1"/>
          </p:cNvSpPr>
          <p:nvPr>
            <p:ph type="body" idx="1"/>
          </p:nvPr>
        </p:nvSpPr>
        <p:spPr>
          <a:xfrm>
            <a:off x="311700" y="866558"/>
            <a:ext cx="8520600" cy="51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>
                <a:solidFill>
                  <a:srgbClr val="990000"/>
                </a:solidFill>
                <a:highlight>
                  <a:srgbClr val="FFFFFF"/>
                </a:highlight>
              </a:rPr>
              <a:t>Fatigue</a:t>
            </a:r>
            <a:r>
              <a:rPr lang="en-GB">
                <a:solidFill>
                  <a:srgbClr val="000000"/>
                </a:solidFill>
                <a:highlight>
                  <a:srgbClr val="FFFFFF"/>
                </a:highlight>
              </a:rPr>
              <a:t> is the process of </a:t>
            </a:r>
            <a:r>
              <a:rPr lang="en-GB" i="1">
                <a:solidFill>
                  <a:srgbClr val="000000"/>
                </a:solidFill>
                <a:highlight>
                  <a:srgbClr val="FFFFFF"/>
                </a:highlight>
              </a:rPr>
              <a:t>crack initiation and growth</a:t>
            </a:r>
            <a:r>
              <a:rPr lang="en-GB">
                <a:solidFill>
                  <a:srgbClr val="000000"/>
                </a:solidFill>
                <a:highlight>
                  <a:srgbClr val="FFFFFF"/>
                </a:highlight>
              </a:rPr>
              <a:t> leading to failure under </a:t>
            </a:r>
            <a:r>
              <a:rPr lang="en-GB" b="1">
                <a:solidFill>
                  <a:srgbClr val="000000"/>
                </a:solidFill>
                <a:highlight>
                  <a:srgbClr val="FFFFFF"/>
                </a:highlight>
              </a:rPr>
              <a:t>cyclic loading</a:t>
            </a:r>
            <a:r>
              <a:rPr lang="en-GB">
                <a:solidFill>
                  <a:srgbClr val="000000"/>
                </a:solidFill>
                <a:highlight>
                  <a:srgbClr val="FFFFFF"/>
                </a:highlight>
              </a:rPr>
              <a:t>. This has particular significance for structures which are typically lightweight, highly stressed and exposed to </a:t>
            </a:r>
            <a:r>
              <a:rPr lang="en-GB">
                <a:solidFill>
                  <a:srgbClr val="1155CC"/>
                </a:solidFill>
                <a:highlight>
                  <a:srgbClr val="FFFFFF"/>
                </a:highlight>
              </a:rPr>
              <a:t>oscillatory and vibratory loads.</a:t>
            </a:r>
            <a:r>
              <a:rPr lang="en-GB">
                <a:solidFill>
                  <a:srgbClr val="1155CC"/>
                </a:solidFill>
              </a:rPr>
              <a:t> </a:t>
            </a:r>
            <a:endParaRPr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rgbClr val="1155CC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</a:rPr>
              <a:t>                                                                         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i="1">
              <a:solidFill>
                <a:srgbClr val="50505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i="1">
              <a:solidFill>
                <a:srgbClr val="50505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i="1">
                <a:solidFill>
                  <a:srgbClr val="505050"/>
                </a:solidFill>
              </a:rPr>
              <a:t>Dwell sensitivity</a:t>
            </a:r>
            <a:r>
              <a:rPr lang="en-GB">
                <a:solidFill>
                  <a:srgbClr val="505050"/>
                </a:solidFill>
              </a:rPr>
              <a:t> in Ti (and its alloys) can be traced back to the early 1970s when cold dwell fatigue was first detected. 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38" name="Google Shape;138;p26"/>
          <p:cNvSpPr/>
          <p:nvPr/>
        </p:nvSpPr>
        <p:spPr>
          <a:xfrm>
            <a:off x="1149250" y="4046367"/>
            <a:ext cx="1300500" cy="927600"/>
          </a:xfrm>
          <a:prstGeom prst="wedgeEllipseCallout">
            <a:avLst>
              <a:gd name="adj1" fmla="val -24523"/>
              <a:gd name="adj2" fmla="val 83341"/>
            </a:avLst>
          </a:prstGeom>
          <a:solidFill>
            <a:schemeClr val="lt2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6"/>
          <p:cNvSpPr txBox="1"/>
          <p:nvPr/>
        </p:nvSpPr>
        <p:spPr>
          <a:xfrm>
            <a:off x="1149250" y="4258333"/>
            <a:ext cx="1300500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999999"/>
                </a:solidFill>
              </a:rPr>
              <a:t>  Why Dwell?</a:t>
            </a:r>
            <a:endParaRPr b="1">
              <a:solidFill>
                <a:srgbClr val="999999"/>
              </a:solidFill>
            </a:endParaRPr>
          </a:p>
        </p:txBody>
      </p:sp>
      <p:pic>
        <p:nvPicPr>
          <p:cNvPr id="140" name="Google Shape;14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6336" y="4033100"/>
            <a:ext cx="2592389" cy="136985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/>
          <p:nvPr/>
        </p:nvSpPr>
        <p:spPr>
          <a:xfrm>
            <a:off x="1833525" y="5374867"/>
            <a:ext cx="3939000" cy="2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737373"/>
                </a:solidFill>
              </a:rPr>
              <a:t>Schematic diagram of a single duty cycle for a gas turbine engine</a:t>
            </a:r>
            <a:endParaRPr/>
          </a:p>
        </p:txBody>
      </p:sp>
      <p:sp>
        <p:nvSpPr>
          <p:cNvPr id="142" name="Google Shape;142;p26"/>
          <p:cNvSpPr txBox="1"/>
          <p:nvPr/>
        </p:nvSpPr>
        <p:spPr>
          <a:xfrm>
            <a:off x="5819000" y="4563100"/>
            <a:ext cx="2940300" cy="18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A64D79"/>
                </a:solidFill>
              </a:rPr>
              <a:t>A significant reduction in fatigue life, termed </a:t>
            </a:r>
            <a:r>
              <a:rPr lang="en-GB" b="1">
                <a:solidFill>
                  <a:srgbClr val="A64D79"/>
                </a:solidFill>
              </a:rPr>
              <a:t>dwell debit</a:t>
            </a:r>
            <a:r>
              <a:rPr lang="en-GB">
                <a:solidFill>
                  <a:srgbClr val="A64D79"/>
                </a:solidFill>
              </a:rPr>
              <a:t> occurs if a stress </a:t>
            </a:r>
            <a:r>
              <a:rPr lang="en-GB" i="1">
                <a:solidFill>
                  <a:srgbClr val="A64D79"/>
                </a:solidFill>
              </a:rPr>
              <a:t>dwell</a:t>
            </a:r>
            <a:r>
              <a:rPr lang="en-GB">
                <a:solidFill>
                  <a:srgbClr val="A64D79"/>
                </a:solidFill>
              </a:rPr>
              <a:t> is included in the fatigue cycle</a:t>
            </a:r>
            <a:endParaRPr>
              <a:solidFill>
                <a:srgbClr val="A64D79"/>
              </a:solidFill>
            </a:endParaRPr>
          </a:p>
        </p:txBody>
      </p:sp>
      <p:pic>
        <p:nvPicPr>
          <p:cNvPr id="143" name="Google Shape;14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2800" y="1902000"/>
            <a:ext cx="4925849" cy="2127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sp>
        <p:nvSpPr>
          <p:cNvPr id="11" name="Google Shape;190;p30">
            <a:extLst>
              <a:ext uri="{FF2B5EF4-FFF2-40B4-BE49-F238E27FC236}">
                <a16:creationId xmlns:a16="http://schemas.microsoft.com/office/drawing/2014/main" id="{1E5ABD0D-8DBB-42ED-AA3B-25F23E5C9277}"/>
              </a:ext>
            </a:extLst>
          </p:cNvPr>
          <p:cNvSpPr txBox="1"/>
          <p:nvPr/>
        </p:nvSpPr>
        <p:spPr>
          <a:xfrm>
            <a:off x="3717900" y="6541172"/>
            <a:ext cx="51144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en-US" sz="800" dirty="0" err="1"/>
              <a:t>Ewalds</a:t>
            </a:r>
            <a:r>
              <a:rPr lang="en-US" sz="800" dirty="0"/>
              <a:t> &amp; </a:t>
            </a:r>
            <a:r>
              <a:rPr lang="en-US" sz="800" dirty="0" err="1"/>
              <a:t>Wanhil</a:t>
            </a:r>
            <a:endParaRPr sz="800" u="sng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9D2E10-A422-4BCA-BEB2-BE97944E8E82}"/>
              </a:ext>
            </a:extLst>
          </p:cNvPr>
          <p:cNvSpPr txBox="1"/>
          <p:nvPr/>
        </p:nvSpPr>
        <p:spPr>
          <a:xfrm>
            <a:off x="8319018" y="6347298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Ref: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7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0"/>
            <a:ext cx="9144000" cy="6771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>
            <a:spLocks noGrp="1"/>
          </p:cNvSpPr>
          <p:nvPr>
            <p:ph type="title"/>
          </p:nvPr>
        </p:nvSpPr>
        <p:spPr>
          <a:xfrm>
            <a:off x="311700" y="599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070C0"/>
                </a:solidFill>
              </a:rPr>
              <a:t>                        Titanium </a:t>
            </a:r>
            <a:endParaRPr sz="3600" b="1" dirty="0">
              <a:solidFill>
                <a:srgbClr val="0070C0"/>
              </a:solidFill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221225" y="737425"/>
            <a:ext cx="8672100" cy="1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highlight>
                  <a:srgbClr val="FFFFFF"/>
                </a:highlight>
              </a:rPr>
              <a:t>I</a:t>
            </a:r>
            <a:r>
              <a:rPr lang="en-GB" sz="1800"/>
              <a:t>t is a lustrous </a:t>
            </a:r>
            <a:r>
              <a:rPr lang="en-GB" sz="1800">
                <a:uFill>
                  <a:noFill/>
                </a:uFill>
                <a:hlinkClick r:id="rId4"/>
              </a:rPr>
              <a:t>transition metal</a:t>
            </a:r>
            <a:r>
              <a:rPr lang="en-GB" sz="1800"/>
              <a:t> with a silver color, low density, and high strength.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</a:rPr>
              <a:t>The most useful properties:</a:t>
            </a:r>
            <a:endParaRPr sz="1800">
              <a:solidFill>
                <a:srgbClr val="22222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GB" sz="1800">
                <a:solidFill>
                  <a:srgbClr val="3C78D8"/>
                </a:solidFill>
              </a:rPr>
              <a:t>Corrosion resistance</a:t>
            </a:r>
            <a:r>
              <a:rPr lang="en-GB" sz="1800">
                <a:solidFill>
                  <a:srgbClr val="222222"/>
                </a:solidFill>
              </a:rPr>
              <a:t> </a:t>
            </a:r>
            <a:endParaRPr sz="1800">
              <a:solidFill>
                <a:srgbClr val="22222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GB" sz="1800">
                <a:solidFill>
                  <a:srgbClr val="A64D79"/>
                </a:solidFill>
              </a:rPr>
              <a:t>Highest strength-to-density ratio of any metallic element</a:t>
            </a:r>
            <a:endParaRPr sz="1800">
              <a:solidFill>
                <a:srgbClr val="22222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Char char="➔"/>
            </a:pPr>
            <a:r>
              <a:rPr lang="en-GB" sz="1800">
                <a:solidFill>
                  <a:srgbClr val="6AA84F"/>
                </a:solidFill>
              </a:rPr>
              <a:t>High temperature performance</a:t>
            </a:r>
            <a:endParaRPr sz="1800">
              <a:solidFill>
                <a:srgbClr val="6AA84F"/>
              </a:solidFill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311700" y="2521200"/>
            <a:ext cx="7580700" cy="31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Industrial applications: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r>
              <a:rPr lang="en-GB" b="1"/>
              <a:t>  </a:t>
            </a:r>
            <a:r>
              <a:rPr lang="en-GB" sz="1600" b="1"/>
              <a:t>Aerospace industry </a:t>
            </a:r>
            <a:endParaRPr sz="1600"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Airframe structures and jet engines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Pressure vessels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Heat exchangers and tubing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/>
              <a:t>   Biomedical applications</a:t>
            </a:r>
            <a:endParaRPr sz="1600"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Dental implants 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Metallic cups in knee and hip joint implants 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53" name="Google Shape;15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0350" y="4667038"/>
            <a:ext cx="2093575" cy="200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26900" y="4543475"/>
            <a:ext cx="1178725" cy="21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7"/>
          <p:cNvPicPr preferRelativeResize="0"/>
          <p:nvPr/>
        </p:nvPicPr>
        <p:blipFill>
          <a:blip r:embed="rId7">
            <a:alphaModFix amt="60000"/>
          </a:blip>
          <a:stretch>
            <a:fillRect/>
          </a:stretch>
        </p:blipFill>
        <p:spPr>
          <a:xfrm>
            <a:off x="4739150" y="3007475"/>
            <a:ext cx="43434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/>
          <p:nvPr/>
        </p:nvSpPr>
        <p:spPr>
          <a:xfrm>
            <a:off x="39650" y="5097900"/>
            <a:ext cx="5682000" cy="2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</a:rPr>
              <a:t>Components are subjected to overloads, load reversals and cyclic loading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>
                <a:solidFill>
                  <a:schemeClr val="dk1"/>
                </a:solidFill>
              </a:rPr>
              <a:t>Ref: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u="sng" dirty="0">
                <a:solidFill>
                  <a:schemeClr val="tx1"/>
                </a:solidFill>
              </a:rPr>
              <a:t>https://www.designnews.com/aerospace/new-metal-alloys-are-shaking-aerospace/127595379246660</a:t>
            </a:r>
            <a:r>
              <a:rPr lang="en-GB" sz="800" dirty="0">
                <a:solidFill>
                  <a:schemeClr val="tx1"/>
                </a:solidFill>
              </a:rPr>
              <a:t> </a:t>
            </a:r>
            <a:endParaRPr sz="8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800" u="sng" dirty="0">
                <a:solidFill>
                  <a:schemeClr val="tx1"/>
                </a:solidFill>
              </a:rPr>
              <a:t>http://www.betterbitesbybusch.com/implants.php</a:t>
            </a:r>
            <a:r>
              <a:rPr lang="en-GB" sz="800" dirty="0">
                <a:solidFill>
                  <a:schemeClr val="tx1"/>
                </a:solidFill>
              </a:rPr>
              <a:t> </a:t>
            </a:r>
            <a:r>
              <a:rPr lang="en-GB" sz="800" u="sng" dirty="0">
                <a:solidFill>
                  <a:schemeClr val="tx1"/>
                </a:solidFill>
              </a:rPr>
              <a:t>https://www.hagen-law.com/georgia-defective-hip-replacements/</a:t>
            </a:r>
            <a:r>
              <a:rPr lang="en-GB" sz="800" dirty="0">
                <a:solidFill>
                  <a:schemeClr val="tx1"/>
                </a:solidFill>
              </a:rPr>
              <a:t> </a:t>
            </a:r>
            <a:endParaRPr sz="8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7" name="Google Shape;157;p2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>
            <a:spLocks noGrp="1"/>
          </p:cNvSpPr>
          <p:nvPr>
            <p:ph type="title"/>
          </p:nvPr>
        </p:nvSpPr>
        <p:spPr>
          <a:xfrm>
            <a:off x="311700" y="-16233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070C0"/>
                </a:solidFill>
              </a:rPr>
              <a:t>           Titanium - Crystal Structure </a:t>
            </a:r>
            <a:endParaRPr sz="3600" b="1" dirty="0">
              <a:solidFill>
                <a:srgbClr val="0070C0"/>
              </a:solidFill>
            </a:endParaRPr>
          </a:p>
        </p:txBody>
      </p:sp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 r="43870"/>
          <a:stretch/>
        </p:blipFill>
        <p:spPr>
          <a:xfrm>
            <a:off x="128600" y="733425"/>
            <a:ext cx="3352024" cy="31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 txBox="1"/>
          <p:nvPr/>
        </p:nvSpPr>
        <p:spPr>
          <a:xfrm>
            <a:off x="184350" y="3962400"/>
            <a:ext cx="4881600" cy="23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E06666"/>
                </a:solidFill>
              </a:rPr>
              <a:t>Hexagonal Closed Packed</a:t>
            </a:r>
            <a:endParaRPr sz="1800">
              <a:solidFill>
                <a:srgbClr val="E0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E06666"/>
                </a:solidFill>
              </a:rPr>
              <a:t>c/a ratio = 1.58 ( &lt; 1.633) </a:t>
            </a:r>
            <a:endParaRPr sz="1800">
              <a:solidFill>
                <a:srgbClr val="E0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65" name="Google Shape;1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03525" y="611075"/>
            <a:ext cx="3980600" cy="3669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 rotWithShape="1">
          <a:blip r:embed="rId5">
            <a:alphaModFix/>
          </a:blip>
          <a:srcRect l="26282" t="36972" r="40974" b="42898"/>
          <a:stretch/>
        </p:blipFill>
        <p:spPr>
          <a:xfrm>
            <a:off x="258100" y="4778475"/>
            <a:ext cx="4145424" cy="1592826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 txBox="1"/>
          <p:nvPr/>
        </p:nvSpPr>
        <p:spPr>
          <a:xfrm>
            <a:off x="4235250" y="4365451"/>
            <a:ext cx="4837500" cy="23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-GB" sz="1500"/>
              <a:t>Plastic deformation in polycrystals require five independent shear systems to accommodate strain tensor according to Von Mises criterion.</a:t>
            </a:r>
            <a:endParaRPr sz="15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-GB" sz="1500"/>
              <a:t>Most metals (FCC, BCC) need five </a:t>
            </a:r>
            <a:r>
              <a:rPr lang="en-GB" sz="1500">
                <a:solidFill>
                  <a:schemeClr val="dk1"/>
                </a:solidFill>
              </a:rPr>
              <a:t>independent</a:t>
            </a:r>
            <a:r>
              <a:rPr lang="en-GB" sz="1500"/>
              <a:t> slip systems on which resolved shear stress exceeds CRSS. </a:t>
            </a:r>
            <a:endParaRPr sz="15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-GB" sz="1500"/>
              <a:t>In HCP it is difficult to obtain five independent slip systems due to lower symmetry. </a:t>
            </a:r>
            <a:endParaRPr sz="1500"/>
          </a:p>
        </p:txBody>
      </p:sp>
      <p:sp>
        <p:nvSpPr>
          <p:cNvPr id="168" name="Google Shape;168;p28"/>
          <p:cNvSpPr txBox="1"/>
          <p:nvPr/>
        </p:nvSpPr>
        <p:spPr>
          <a:xfrm>
            <a:off x="86775" y="6309625"/>
            <a:ext cx="41454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/>
              <a:t>Ref: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u="sng" dirty="0">
                <a:uFill>
                  <a:noFill/>
                </a:uFill>
              </a:rPr>
              <a:t>https://doi.org/10.1016/0079-6425(94)00007-7</a:t>
            </a:r>
            <a:r>
              <a:rPr lang="en-GB" sz="800" u="sng" dirty="0"/>
              <a:t> http://www.dierk-raabe.com/titanium-alloys/</a:t>
            </a:r>
            <a:endParaRPr sz="800" u="sng" dirty="0"/>
          </a:p>
        </p:txBody>
      </p:sp>
      <p:sp>
        <p:nvSpPr>
          <p:cNvPr id="169" name="Google Shape;169;p2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9"/>
          <p:cNvPicPr preferRelativeResize="0"/>
          <p:nvPr/>
        </p:nvPicPr>
        <p:blipFill rotWithShape="1">
          <a:blip r:embed="rId3">
            <a:alphaModFix amt="10000"/>
          </a:blip>
          <a:srcRect t="2908" b="9747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9"/>
          <p:cNvPicPr preferRelativeResize="0"/>
          <p:nvPr/>
        </p:nvPicPr>
        <p:blipFill rotWithShape="1">
          <a:blip r:embed="rId4">
            <a:alphaModFix amt="70000"/>
          </a:blip>
          <a:srcRect t="56915"/>
          <a:stretch/>
        </p:blipFill>
        <p:spPr>
          <a:xfrm>
            <a:off x="1281750" y="3526775"/>
            <a:ext cx="7109075" cy="24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9"/>
          <p:cNvSpPr txBox="1"/>
          <p:nvPr/>
        </p:nvSpPr>
        <p:spPr>
          <a:xfrm>
            <a:off x="145350" y="50225"/>
            <a:ext cx="8892900" cy="10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070C0"/>
                </a:solidFill>
              </a:rPr>
              <a:t>Twinning </a:t>
            </a:r>
            <a:endParaRPr sz="3600" b="1" dirty="0">
              <a:solidFill>
                <a:srgbClr val="0070C0"/>
              </a:solidFill>
            </a:endParaRPr>
          </a:p>
        </p:txBody>
      </p:sp>
      <p:sp>
        <p:nvSpPr>
          <p:cNvPr id="177" name="Google Shape;177;p29"/>
          <p:cNvSpPr txBox="1"/>
          <p:nvPr/>
        </p:nvSpPr>
        <p:spPr>
          <a:xfrm>
            <a:off x="145350" y="541325"/>
            <a:ext cx="8892900" cy="26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/>
              <a:t>                Deformation twinning takes place to accommodate the strain </a:t>
            </a: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/>
              <a:t>It occurs on a </a:t>
            </a:r>
            <a:r>
              <a:rPr lang="en-GB" sz="1800" dirty="0">
                <a:solidFill>
                  <a:srgbClr val="1155CC"/>
                </a:solidFill>
              </a:rPr>
              <a:t>specific crystal plane</a:t>
            </a:r>
            <a:r>
              <a:rPr lang="en-GB" sz="1800" dirty="0"/>
              <a:t> in such a fashion that the deformed part becomes a </a:t>
            </a:r>
            <a:r>
              <a:rPr lang="en-GB" sz="1800" dirty="0">
                <a:solidFill>
                  <a:srgbClr val="38761D"/>
                </a:solidFill>
              </a:rPr>
              <a:t>mirror image</a:t>
            </a:r>
            <a:r>
              <a:rPr lang="en-GB" sz="1800" dirty="0"/>
              <a:t> of the parent crystal. </a:t>
            </a:r>
            <a:endParaRPr sz="1800" dirty="0"/>
          </a:p>
        </p:txBody>
      </p:sp>
      <p:sp>
        <p:nvSpPr>
          <p:cNvPr id="178" name="Google Shape;178;p29"/>
          <p:cNvSpPr txBox="1"/>
          <p:nvPr/>
        </p:nvSpPr>
        <p:spPr>
          <a:xfrm>
            <a:off x="264275" y="6545275"/>
            <a:ext cx="3316800" cy="2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https://nptel.ac.in/courses/113105023/Lecture9.pdf</a:t>
            </a:r>
            <a:endParaRPr sz="800"/>
          </a:p>
        </p:txBody>
      </p:sp>
      <p:pic>
        <p:nvPicPr>
          <p:cNvPr id="179" name="Google Shape;179;p29"/>
          <p:cNvPicPr preferRelativeResize="0"/>
          <p:nvPr/>
        </p:nvPicPr>
        <p:blipFill>
          <a:blip r:embed="rId5">
            <a:alphaModFix amt="60000"/>
          </a:blip>
          <a:stretch>
            <a:fillRect/>
          </a:stretch>
        </p:blipFill>
        <p:spPr>
          <a:xfrm>
            <a:off x="2478511" y="1742175"/>
            <a:ext cx="4654187" cy="168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9"/>
          <p:cNvSpPr txBox="1"/>
          <p:nvPr/>
        </p:nvSpPr>
        <p:spPr>
          <a:xfrm>
            <a:off x="-71100" y="4748312"/>
            <a:ext cx="92862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     Among the twinning modes ET1 and ET2  twinning take place when c-axis is in tension while  CT1 and CT2  operates when c-axis is in compression </a:t>
            </a:r>
            <a:endParaRPr dirty="0"/>
          </a:p>
        </p:txBody>
      </p:sp>
      <p:sp>
        <p:nvSpPr>
          <p:cNvPr id="181" name="Google Shape;181;p2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50267E-AFCE-47CA-A4DA-487D94FE8AAC}"/>
              </a:ext>
            </a:extLst>
          </p:cNvPr>
          <p:cNvSpPr/>
          <p:nvPr/>
        </p:nvSpPr>
        <p:spPr>
          <a:xfrm>
            <a:off x="1441174" y="5784579"/>
            <a:ext cx="6949651" cy="1852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dirty="0"/>
              <a:t>         ET1                            ET2                             CT1                                CT2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8C3E77-FE52-4840-815F-411B8FC206A2}"/>
              </a:ext>
            </a:extLst>
          </p:cNvPr>
          <p:cNvSpPr txBox="1"/>
          <p:nvPr/>
        </p:nvSpPr>
        <p:spPr>
          <a:xfrm>
            <a:off x="255808" y="6420703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Ref: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311700" y="508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070C0"/>
                </a:solidFill>
              </a:rPr>
              <a:t>Schmid Factor </a:t>
            </a:r>
            <a:endParaRPr sz="3600" b="1" dirty="0">
              <a:solidFill>
                <a:srgbClr val="0070C0"/>
              </a:solidFill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0" y="742250"/>
            <a:ext cx="5024700" cy="26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 a polycrystal containing 𝜂 grains, various slip systems in different grains may become active as the Critical Resolved Shear Stress is reached.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Angle between normal to slip plane and tensile axis = ϕ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Angle between slip direction and tensile axis = λ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Area of the slip plane inclined at angle ϕ = A/Cosϕ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Component of load acting in the slip plane in the slip direction = FCos λ </a:t>
            </a:r>
            <a:endParaRPr/>
          </a:p>
        </p:txBody>
      </p:sp>
      <p:pic>
        <p:nvPicPr>
          <p:cNvPr id="188" name="Google Shape;188;p30"/>
          <p:cNvPicPr preferRelativeResize="0"/>
          <p:nvPr/>
        </p:nvPicPr>
        <p:blipFill rotWithShape="1">
          <a:blip r:embed="rId3">
            <a:alphaModFix/>
          </a:blip>
          <a:srcRect l="18790" t="-3819" r="1978" b="7359"/>
          <a:stretch/>
        </p:blipFill>
        <p:spPr>
          <a:xfrm>
            <a:off x="5656663" y="4349100"/>
            <a:ext cx="3354850" cy="250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7101" y="767851"/>
            <a:ext cx="3095200" cy="338652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0"/>
          <p:cNvSpPr txBox="1"/>
          <p:nvPr/>
        </p:nvSpPr>
        <p:spPr>
          <a:xfrm>
            <a:off x="-974964" y="6605983"/>
            <a:ext cx="51144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u="sng" dirty="0"/>
              <a:t>https://spiral.imperial.ac.uk/bitstream/10044/1/34704/2/Acta%20Schmid%20Fatigue.pdf</a:t>
            </a:r>
            <a:endParaRPr sz="800" u="sng" dirty="0"/>
          </a:p>
        </p:txBody>
      </p:sp>
      <p:pic>
        <p:nvPicPr>
          <p:cNvPr id="191" name="Google Shape;19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175" y="3815150"/>
            <a:ext cx="2779632" cy="76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 txBox="1"/>
          <p:nvPr/>
        </p:nvSpPr>
        <p:spPr>
          <a:xfrm>
            <a:off x="152400" y="4487838"/>
            <a:ext cx="4494000" cy="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Yielding occurs when (</a:t>
            </a:r>
            <a:r>
              <a:rPr lang="en-GB">
                <a:solidFill>
                  <a:srgbClr val="FF0000"/>
                </a:solidFill>
              </a:rPr>
              <a:t>Schmid’s Law</a:t>
            </a:r>
            <a:r>
              <a:rPr lang="en-GB">
                <a:solidFill>
                  <a:schemeClr val="dk1"/>
                </a:solidFill>
              </a:rPr>
              <a:t>):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93" name="Google Shape;19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450" y="5065650"/>
            <a:ext cx="2901057" cy="36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0"/>
          <p:cNvSpPr/>
          <p:nvPr/>
        </p:nvSpPr>
        <p:spPr>
          <a:xfrm>
            <a:off x="3743324" y="5316561"/>
            <a:ext cx="2125200" cy="1219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Schematic diagram of a polycrystal sample under uniaxial tensile loading.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0"/>
          <p:cNvSpPr txBox="1"/>
          <p:nvPr/>
        </p:nvSpPr>
        <p:spPr>
          <a:xfrm>
            <a:off x="3259863" y="3911200"/>
            <a:ext cx="20028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(</a:t>
            </a:r>
            <a:r>
              <a:rPr lang="en-GB" sz="1800" b="1"/>
              <a:t>Schmid Factor</a:t>
            </a:r>
            <a:r>
              <a:rPr lang="en-GB" sz="1800"/>
              <a:t>)</a:t>
            </a:r>
            <a:endParaRPr sz="1800"/>
          </a:p>
        </p:txBody>
      </p:sp>
      <p:sp>
        <p:nvSpPr>
          <p:cNvPr id="197" name="Google Shape;197;p3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8391DF-D4C4-4EDA-A1BE-DACD2DEA87F1}"/>
              </a:ext>
            </a:extLst>
          </p:cNvPr>
          <p:cNvSpPr txBox="1"/>
          <p:nvPr/>
        </p:nvSpPr>
        <p:spPr>
          <a:xfrm>
            <a:off x="-6660" y="6454571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Ref: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1"/>
          <p:cNvPicPr preferRelativeResize="0"/>
          <p:nvPr/>
        </p:nvPicPr>
        <p:blipFill rotWithShape="1">
          <a:blip r:embed="rId3">
            <a:alphaModFix/>
          </a:blip>
          <a:srcRect l="20755" t="44364" r="54729" b="27101"/>
          <a:stretch/>
        </p:blipFill>
        <p:spPr>
          <a:xfrm>
            <a:off x="6399269" y="884881"/>
            <a:ext cx="2542163" cy="18491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3" name="Google Shape;203;p31"/>
          <p:cNvGraphicFramePr/>
          <p:nvPr>
            <p:extLst>
              <p:ext uri="{D42A27DB-BD31-4B8C-83A1-F6EECF244321}">
                <p14:modId xmlns:p14="http://schemas.microsoft.com/office/powerpoint/2010/main" val="2347360060"/>
              </p:ext>
            </p:extLst>
          </p:nvPr>
        </p:nvGraphicFramePr>
        <p:xfrm>
          <a:off x="956175" y="5461866"/>
          <a:ext cx="7239000" cy="1188630"/>
        </p:xfrm>
        <a:graphic>
          <a:graphicData uri="http://schemas.openxmlformats.org/drawingml/2006/table">
            <a:tbl>
              <a:tblPr>
                <a:noFill/>
                <a:tableStyleId>{EAF3183C-38A4-4D96-8CA8-08879E748669}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Orientation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0.2% YS (MPa)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UTS (MPa)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% Elongation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A(//RD in RD-TD)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262.5 ± 2.9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469.7 ± 12.5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43.7 ± 2.3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B(//TD in TD-ND)                 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298.2 ± 5.7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448.7 ± 2.5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39.7 ± 0.9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4" name="Google Shape;204;p31"/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098" y="3926108"/>
            <a:ext cx="4027512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1"/>
          <p:cNvSpPr txBox="1"/>
          <p:nvPr/>
        </p:nvSpPr>
        <p:spPr>
          <a:xfrm>
            <a:off x="79513" y="88209"/>
            <a:ext cx="8861919" cy="7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070C0"/>
                </a:solidFill>
              </a:rPr>
              <a:t>Sample Specifications</a:t>
            </a:r>
            <a:endParaRPr sz="3600" b="1" dirty="0">
              <a:solidFill>
                <a:srgbClr val="0070C0"/>
              </a:solidFill>
            </a:endParaRPr>
          </a:p>
        </p:txBody>
      </p:sp>
      <p:sp>
        <p:nvSpPr>
          <p:cNvPr id="206" name="Google Shape;206;p31"/>
          <p:cNvSpPr txBox="1"/>
          <p:nvPr/>
        </p:nvSpPr>
        <p:spPr>
          <a:xfrm>
            <a:off x="238725" y="817825"/>
            <a:ext cx="6104700" cy="1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dk1"/>
                </a:solidFill>
              </a:rPr>
              <a:t>Cold rolled and annealed sheet of commercially pure grade 2 titanium machined in A and B orientations</a:t>
            </a:r>
            <a:endParaRPr baseline="300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aseline="30000" dirty="0">
              <a:solidFill>
                <a:schemeClr val="dk1"/>
              </a:solidFill>
            </a:endParaRPr>
          </a:p>
        </p:txBody>
      </p:sp>
      <p:graphicFrame>
        <p:nvGraphicFramePr>
          <p:cNvPr id="207" name="Google Shape;207;p31"/>
          <p:cNvGraphicFramePr/>
          <p:nvPr/>
        </p:nvGraphicFramePr>
        <p:xfrm>
          <a:off x="266700" y="1828800"/>
          <a:ext cx="5891250" cy="792420"/>
        </p:xfrm>
        <a:graphic>
          <a:graphicData uri="http://schemas.openxmlformats.org/drawingml/2006/table">
            <a:tbl>
              <a:tblPr>
                <a:noFill/>
                <a:tableStyleId>{EAF3183C-38A4-4D96-8CA8-08879E748669}</a:tableStyleId>
              </a:tblPr>
              <a:tblGrid>
                <a:gridCol w="981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1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1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1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1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1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Element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Ti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Fe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Others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Wt. %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99.5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0.2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0.06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0.04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0.2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8" name="Google Shape;208;p3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 dirty="0"/>
          </a:p>
        </p:txBody>
      </p:sp>
      <p:pic>
        <p:nvPicPr>
          <p:cNvPr id="9" name="Google Shape;223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24451" y="2887368"/>
            <a:ext cx="3689197" cy="203511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25;p33"/>
          <p:cNvSpPr txBox="1"/>
          <p:nvPr/>
        </p:nvSpPr>
        <p:spPr>
          <a:xfrm>
            <a:off x="293417" y="2759660"/>
            <a:ext cx="4282258" cy="670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▪"/>
            </a:pPr>
            <a:r>
              <a:rPr lang="en-GB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Orientation A – Near basal texture along the tensile axis </a:t>
            </a:r>
            <a:endParaRPr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marR="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▪"/>
            </a:pPr>
            <a:r>
              <a:rPr lang="en-GB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Orientation B – Near prismatic texture along the tensile axis </a:t>
            </a:r>
            <a:endParaRPr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33379" y="5104334"/>
            <a:ext cx="2879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Uniaxial mechanical properties: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2DE159-CA15-4566-940E-2E6CA3D67865}"/>
              </a:ext>
            </a:extLst>
          </p:cNvPr>
          <p:cNvSpPr txBox="1"/>
          <p:nvPr/>
        </p:nvSpPr>
        <p:spPr>
          <a:xfrm>
            <a:off x="-66075" y="6650496"/>
            <a:ext cx="80025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800" u="sng" dirty="0" err="1"/>
              <a:t>Subhasis</a:t>
            </a:r>
            <a:r>
              <a:rPr lang="en-IN" sz="800" u="sng" dirty="0"/>
              <a:t> Sinha, </a:t>
            </a:r>
            <a:r>
              <a:rPr lang="en-IN" sz="800" u="sng" dirty="0" err="1"/>
              <a:t>Atasi</a:t>
            </a:r>
            <a:r>
              <a:rPr lang="en-IN" sz="800" u="sng" dirty="0"/>
              <a:t> Ghosh, N.P. </a:t>
            </a:r>
            <a:r>
              <a:rPr lang="en-IN" sz="800" u="sng" dirty="0" err="1"/>
              <a:t>Gurao</a:t>
            </a:r>
            <a:r>
              <a:rPr lang="en-IN" sz="800" u="sng" dirty="0"/>
              <a:t>, Effect of initial orientation on the tensile properties of commercially pure titanium, Philosophical Magazine 96 (2016) 1485-1508.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"/>
          <p:cNvSpPr txBox="1"/>
          <p:nvPr/>
        </p:nvSpPr>
        <p:spPr>
          <a:xfrm>
            <a:off x="921393" y="20445"/>
            <a:ext cx="7343100" cy="70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070C0"/>
                </a:solidFill>
              </a:rPr>
              <a:t>Strain-Time Plots</a:t>
            </a:r>
            <a:endParaRPr sz="3600" b="1" dirty="0">
              <a:solidFill>
                <a:srgbClr val="0070C0"/>
              </a:solidFill>
            </a:endParaRPr>
          </a:p>
        </p:txBody>
      </p:sp>
      <p:pic>
        <p:nvPicPr>
          <p:cNvPr id="214" name="Google Shape;214;p32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3097" t="4445" r="11040" b="2973"/>
          <a:stretch/>
        </p:blipFill>
        <p:spPr>
          <a:xfrm>
            <a:off x="82295" y="3296215"/>
            <a:ext cx="2882457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2"/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l="4266" t="6200" r="10467" b="2282"/>
          <a:stretch/>
        </p:blipFill>
        <p:spPr>
          <a:xfrm>
            <a:off x="3012750" y="3295079"/>
            <a:ext cx="3022501" cy="2253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2"/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 l="4087" t="4884" r="9470" b="3963"/>
          <a:stretch/>
        </p:blipFill>
        <p:spPr>
          <a:xfrm>
            <a:off x="6083249" y="3276337"/>
            <a:ext cx="3022501" cy="221136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2"/>
          <p:cNvSpPr/>
          <p:nvPr/>
        </p:nvSpPr>
        <p:spPr>
          <a:xfrm>
            <a:off x="82295" y="846109"/>
            <a:ext cx="3864559" cy="2386007"/>
          </a:xfrm>
          <a:prstGeom prst="flowChartProcess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highlight>
                  <a:srgbClr val="FFFFFF"/>
                </a:highlight>
              </a:rPr>
              <a:t>Sample Notation- B/</a:t>
            </a:r>
            <a:r>
              <a:rPr lang="en-GB" dirty="0" err="1">
                <a:highlight>
                  <a:srgbClr val="FFFFFF"/>
                </a:highlight>
              </a:rPr>
              <a:t>A_R_TypeofTest_Days</a:t>
            </a:r>
            <a:endParaRPr dirty="0"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FFFF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dirty="0">
                <a:highlight>
                  <a:srgbClr val="FFFFFF"/>
                </a:highlight>
              </a:rPr>
              <a:t>B/A - Sample Orientation</a:t>
            </a:r>
            <a:endParaRPr dirty="0">
              <a:highlight>
                <a:srgbClr val="FFFFFF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dirty="0">
                <a:highlight>
                  <a:srgbClr val="FFFFFF"/>
                </a:highlight>
              </a:rPr>
              <a:t>R - R-Ratio Taken while Fatigue Loading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dirty="0">
                <a:highlight>
                  <a:srgbClr val="FFFFFF"/>
                </a:highlight>
              </a:rPr>
              <a:t>D - Dwell Fatigue</a:t>
            </a:r>
            <a:endParaRPr dirty="0">
              <a:highlight>
                <a:srgbClr val="FFFFFF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dirty="0">
                <a:highlight>
                  <a:srgbClr val="FFFFFF"/>
                </a:highlight>
              </a:rPr>
              <a:t>N - Normal Fatigue</a:t>
            </a:r>
            <a:endParaRPr dirty="0">
              <a:highlight>
                <a:srgbClr val="FFFFFF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dirty="0">
                <a:highlight>
                  <a:srgbClr val="FFFFFF"/>
                </a:highlight>
              </a:rPr>
              <a:t>TF- Till Fracture</a:t>
            </a:r>
            <a:endParaRPr dirty="0">
              <a:highlight>
                <a:srgbClr val="FFFFFF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dirty="0">
                <a:highlight>
                  <a:srgbClr val="FFFFFF"/>
                </a:highlight>
              </a:rPr>
              <a:t>Days - Number of Days for which the sample was tested. </a:t>
            </a:r>
            <a:endParaRPr dirty="0">
              <a:highlight>
                <a:srgbClr val="FFFFFF"/>
              </a:highlight>
            </a:endParaRPr>
          </a:p>
        </p:txBody>
      </p:sp>
      <p:sp>
        <p:nvSpPr>
          <p:cNvPr id="218" name="Google Shape;218;p3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graphicFrame>
        <p:nvGraphicFramePr>
          <p:cNvPr id="10" name="Google Shape;226;p33"/>
          <p:cNvGraphicFramePr/>
          <p:nvPr>
            <p:extLst>
              <p:ext uri="{D42A27DB-BD31-4B8C-83A1-F6EECF244321}">
                <p14:modId xmlns:p14="http://schemas.microsoft.com/office/powerpoint/2010/main" val="1794836699"/>
              </p:ext>
            </p:extLst>
          </p:nvPr>
        </p:nvGraphicFramePr>
        <p:xfrm>
          <a:off x="4074356" y="914400"/>
          <a:ext cx="4946802" cy="1859330"/>
        </p:xfrm>
        <a:graphic>
          <a:graphicData uri="http://schemas.openxmlformats.org/drawingml/2006/table">
            <a:tbl>
              <a:tblPr firstRow="1" bandRow="1">
                <a:noFill/>
                <a:tableStyleId>{73D798C2-449F-4EA8-B1F6-2EB5D7B0A204}</a:tableStyleId>
              </a:tblPr>
              <a:tblGrid>
                <a:gridCol w="2473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3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9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 of Sample</a:t>
                      </a:r>
                      <a:endParaRPr sz="20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45725" marB="45725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Number of Cycles</a:t>
                      </a:r>
                      <a:endParaRPr sz="20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600" marR="68600" marT="45725" marB="45725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u="none" strike="noStrike" cap="none"/>
                        <a:t>A_(-1.0)_TF</a:t>
                      </a:r>
                      <a:endParaRPr sz="1800" u="none" strike="noStrike" cap="none"/>
                    </a:p>
                  </a:txBody>
                  <a:tcPr marL="68600" marR="6860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u="none" strike="noStrike" cap="none"/>
                        <a:t>1.092 x 10</a:t>
                      </a:r>
                      <a:r>
                        <a:rPr lang="en-GB" sz="1800" u="none" strike="noStrike" cap="none" baseline="30000"/>
                        <a:t>3</a:t>
                      </a:r>
                      <a:endParaRPr sz="1800" u="none" strike="noStrike" cap="none"/>
                    </a:p>
                  </a:txBody>
                  <a:tcPr marL="68600" marR="6860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GB" sz="1800" u="none" strike="noStrike" cap="none"/>
                        <a:t>B_(-1.0)_TF</a:t>
                      </a:r>
                      <a:endParaRPr/>
                    </a:p>
                  </a:txBody>
                  <a:tcPr marL="68600" marR="6860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u="none" strike="noStrike" cap="none" dirty="0"/>
                        <a:t>1.224 x 10</a:t>
                      </a:r>
                      <a:r>
                        <a:rPr lang="en-GB" sz="1800" u="none" strike="noStrike" cap="none" baseline="30000" dirty="0"/>
                        <a:t>3</a:t>
                      </a:r>
                      <a:endParaRPr sz="1800" u="none" strike="noStrike" cap="none" dirty="0"/>
                    </a:p>
                  </a:txBody>
                  <a:tcPr marL="68600" marR="6860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u="none" strike="noStrike" cap="none" dirty="0"/>
                        <a:t>B_(0.25)_N_3days</a:t>
                      </a:r>
                      <a:endParaRPr sz="1800" u="none" strike="noStrike" cap="none" dirty="0"/>
                    </a:p>
                  </a:txBody>
                  <a:tcPr marL="68600" marR="6860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u="none" strike="noStrike" cap="none"/>
                        <a:t>1.255 x 10</a:t>
                      </a:r>
                      <a:r>
                        <a:rPr lang="en-GB" sz="1800" u="none" strike="noStrike" cap="none" baseline="30000"/>
                        <a:t>6</a:t>
                      </a:r>
                      <a:endParaRPr sz="1800" u="none" strike="noStrike" cap="none"/>
                    </a:p>
                  </a:txBody>
                  <a:tcPr marL="68600" marR="6860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u="none" strike="noStrike" cap="none"/>
                        <a:t>B_(0.1)_D_7days</a:t>
                      </a:r>
                      <a:endParaRPr sz="1800" u="none" strike="noStrike" cap="none"/>
                    </a:p>
                  </a:txBody>
                  <a:tcPr marL="68600" marR="6860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u="none" strike="noStrike" cap="none" dirty="0"/>
                        <a:t>4.741 x 10</a:t>
                      </a:r>
                      <a:r>
                        <a:rPr lang="en-GB" sz="1800" u="none" strike="noStrike" cap="none" baseline="30000" dirty="0"/>
                        <a:t>3</a:t>
                      </a:r>
                      <a:endParaRPr sz="1800" u="none" strike="noStrike" cap="none" dirty="0"/>
                    </a:p>
                  </a:txBody>
                  <a:tcPr marL="68600" marR="6860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872E9F-CCA8-4BCC-8670-C55032323344}"/>
              </a:ext>
            </a:extLst>
          </p:cNvPr>
          <p:cNvSpPr txBox="1"/>
          <p:nvPr/>
        </p:nvSpPr>
        <p:spPr>
          <a:xfrm>
            <a:off x="122842" y="5567218"/>
            <a:ext cx="804305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R-Ratio = -1.0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B-Oriented Sample lasts longer in comparison to A-Oriented Sample. </a:t>
            </a:r>
          </a:p>
          <a:p>
            <a:endParaRPr lang="en-IN" b="1" dirty="0"/>
          </a:p>
          <a:p>
            <a:r>
              <a:rPr lang="en-IN" b="1" dirty="0"/>
              <a:t>R-Ratio = 0.25 &amp; 0.1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Strain in the sample reaches a saturation limit with time (or increasing cycle numbers).</a:t>
            </a:r>
          </a:p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5A8A9-B78D-4770-AFBA-273C58776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09" y="983949"/>
            <a:ext cx="2824304" cy="467940"/>
          </a:xfrm>
        </p:spPr>
        <p:txBody>
          <a:bodyPr>
            <a:normAutofit fontScale="90000"/>
          </a:bodyPr>
          <a:lstStyle/>
          <a:p>
            <a:r>
              <a:rPr lang="en-US" sz="2700" b="1" dirty="0"/>
              <a:t>A-fatigue Sample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D80C91-C4F5-4C3B-9EB1-47C9128C02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68" y="1966087"/>
            <a:ext cx="4511040" cy="3383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EB064A-0347-4779-B104-94457DC91E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071" y="1230846"/>
            <a:ext cx="3413760" cy="256032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BBFF26E-0A05-4225-AFF6-68286081B9AA}"/>
              </a:ext>
            </a:extLst>
          </p:cNvPr>
          <p:cNvSpPr/>
          <p:nvPr/>
        </p:nvSpPr>
        <p:spPr>
          <a:xfrm>
            <a:off x="593885" y="3771476"/>
            <a:ext cx="326708" cy="394611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lg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3C4C10E-1B5B-4172-A4A6-4FA7CB1312C7}"/>
              </a:ext>
            </a:extLst>
          </p:cNvPr>
          <p:cNvSpPr/>
          <p:nvPr/>
        </p:nvSpPr>
        <p:spPr>
          <a:xfrm>
            <a:off x="3252470" y="2205890"/>
            <a:ext cx="1567284" cy="2751508"/>
          </a:xfrm>
          <a:custGeom>
            <a:avLst/>
            <a:gdLst>
              <a:gd name="connsiteX0" fmla="*/ 1173161 w 1767715"/>
              <a:gd name="connsiteY0" fmla="*/ 1296 h 2998986"/>
              <a:gd name="connsiteX1" fmla="*/ 1005521 w 1767715"/>
              <a:gd name="connsiteY1" fmla="*/ 397536 h 2998986"/>
              <a:gd name="connsiteX2" fmla="*/ 1213801 w 1767715"/>
              <a:gd name="connsiteY2" fmla="*/ 803936 h 2998986"/>
              <a:gd name="connsiteX3" fmla="*/ 1310321 w 1767715"/>
              <a:gd name="connsiteY3" fmla="*/ 1296696 h 2998986"/>
              <a:gd name="connsiteX4" fmla="*/ 1152841 w 1767715"/>
              <a:gd name="connsiteY4" fmla="*/ 1698016 h 2998986"/>
              <a:gd name="connsiteX5" fmla="*/ 797241 w 1767715"/>
              <a:gd name="connsiteY5" fmla="*/ 2099336 h 2998986"/>
              <a:gd name="connsiteX6" fmla="*/ 147001 w 1767715"/>
              <a:gd name="connsiteY6" fmla="*/ 2378736 h 2998986"/>
              <a:gd name="connsiteX7" fmla="*/ 86041 w 1767715"/>
              <a:gd name="connsiteY7" fmla="*/ 2962936 h 2998986"/>
              <a:gd name="connsiteX8" fmla="*/ 1157921 w 1767715"/>
              <a:gd name="connsiteY8" fmla="*/ 2841016 h 2998986"/>
              <a:gd name="connsiteX9" fmla="*/ 1604961 w 1767715"/>
              <a:gd name="connsiteY9" fmla="*/ 2063776 h 2998986"/>
              <a:gd name="connsiteX10" fmla="*/ 1767521 w 1767715"/>
              <a:gd name="connsiteY10" fmla="*/ 1250976 h 2998986"/>
              <a:gd name="connsiteX11" fmla="*/ 1579561 w 1767715"/>
              <a:gd name="connsiteY11" fmla="*/ 534696 h 2998986"/>
              <a:gd name="connsiteX12" fmla="*/ 1173161 w 1767715"/>
              <a:gd name="connsiteY12" fmla="*/ 1296 h 29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67715" h="2998986">
                <a:moveTo>
                  <a:pt x="1173161" y="1296"/>
                </a:moveTo>
                <a:cubicBezTo>
                  <a:pt x="1077488" y="-21564"/>
                  <a:pt x="998748" y="263763"/>
                  <a:pt x="1005521" y="397536"/>
                </a:cubicBezTo>
                <a:cubicBezTo>
                  <a:pt x="1012294" y="531309"/>
                  <a:pt x="1163001" y="654076"/>
                  <a:pt x="1213801" y="803936"/>
                </a:cubicBezTo>
                <a:cubicBezTo>
                  <a:pt x="1264601" y="953796"/>
                  <a:pt x="1320481" y="1147683"/>
                  <a:pt x="1310321" y="1296696"/>
                </a:cubicBezTo>
                <a:cubicBezTo>
                  <a:pt x="1300161" y="1445709"/>
                  <a:pt x="1238354" y="1564243"/>
                  <a:pt x="1152841" y="1698016"/>
                </a:cubicBezTo>
                <a:cubicBezTo>
                  <a:pt x="1067328" y="1831789"/>
                  <a:pt x="964881" y="1985883"/>
                  <a:pt x="797241" y="2099336"/>
                </a:cubicBezTo>
                <a:cubicBezTo>
                  <a:pt x="629601" y="2212789"/>
                  <a:pt x="265534" y="2234803"/>
                  <a:pt x="147001" y="2378736"/>
                </a:cubicBezTo>
                <a:cubicBezTo>
                  <a:pt x="28468" y="2522669"/>
                  <a:pt x="-82446" y="2885889"/>
                  <a:pt x="86041" y="2962936"/>
                </a:cubicBezTo>
                <a:cubicBezTo>
                  <a:pt x="254528" y="3039983"/>
                  <a:pt x="904768" y="2990876"/>
                  <a:pt x="1157921" y="2841016"/>
                </a:cubicBezTo>
                <a:cubicBezTo>
                  <a:pt x="1411074" y="2691156"/>
                  <a:pt x="1503361" y="2328783"/>
                  <a:pt x="1604961" y="2063776"/>
                </a:cubicBezTo>
                <a:cubicBezTo>
                  <a:pt x="1706561" y="1798769"/>
                  <a:pt x="1771754" y="1505823"/>
                  <a:pt x="1767521" y="1250976"/>
                </a:cubicBezTo>
                <a:cubicBezTo>
                  <a:pt x="1763288" y="996129"/>
                  <a:pt x="1674388" y="740436"/>
                  <a:pt x="1579561" y="534696"/>
                </a:cubicBezTo>
                <a:cubicBezTo>
                  <a:pt x="1484734" y="328956"/>
                  <a:pt x="1268834" y="24156"/>
                  <a:pt x="1173161" y="1296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16EFD79-7B3E-464C-838E-F1501E7CB302}"/>
              </a:ext>
            </a:extLst>
          </p:cNvPr>
          <p:cNvSpPr/>
          <p:nvPr/>
        </p:nvSpPr>
        <p:spPr>
          <a:xfrm>
            <a:off x="545320" y="2852471"/>
            <a:ext cx="363026" cy="394611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9D0CC07-19FB-452A-A9A3-1EC10AF2A0A6}"/>
              </a:ext>
            </a:extLst>
          </p:cNvPr>
          <p:cNvCxnSpPr>
            <a:cxnSpLocks/>
            <a:stCxn id="15" idx="4"/>
            <a:endCxn id="28" idx="0"/>
          </p:cNvCxnSpPr>
          <p:nvPr/>
        </p:nvCxnSpPr>
        <p:spPr>
          <a:xfrm flipH="1">
            <a:off x="655956" y="3247082"/>
            <a:ext cx="70877" cy="23818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4B3371B-E562-4F2D-8085-A9533EC98210}"/>
              </a:ext>
            </a:extLst>
          </p:cNvPr>
          <p:cNvCxnSpPr>
            <a:cxnSpLocks/>
            <a:stCxn id="10" idx="4"/>
            <a:endCxn id="28" idx="0"/>
          </p:cNvCxnSpPr>
          <p:nvPr/>
        </p:nvCxnSpPr>
        <p:spPr>
          <a:xfrm flipH="1">
            <a:off x="655956" y="4166087"/>
            <a:ext cx="101283" cy="14628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EC63961-E41E-44B0-8DB0-875CD52C8B71}"/>
              </a:ext>
            </a:extLst>
          </p:cNvPr>
          <p:cNvSpPr txBox="1"/>
          <p:nvPr/>
        </p:nvSpPr>
        <p:spPr>
          <a:xfrm>
            <a:off x="84791" y="5625269"/>
            <a:ext cx="14401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Crack Initiation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023170E-7066-4509-A2B8-DCC5FDFFB979}"/>
              </a:ext>
            </a:extLst>
          </p:cNvPr>
          <p:cNvSpPr/>
          <p:nvPr/>
        </p:nvSpPr>
        <p:spPr>
          <a:xfrm>
            <a:off x="68454" y="5628907"/>
            <a:ext cx="1175004" cy="2769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86211A0-0E3C-4BE3-B6AA-6E158650C5E2}"/>
              </a:ext>
            </a:extLst>
          </p:cNvPr>
          <p:cNvCxnSpPr>
            <a:cxnSpLocks/>
            <a:endCxn id="46" idx="0"/>
          </p:cNvCxnSpPr>
          <p:nvPr/>
        </p:nvCxnSpPr>
        <p:spPr>
          <a:xfrm flipH="1">
            <a:off x="3600241" y="4879158"/>
            <a:ext cx="48662" cy="6753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8A250784-2C58-4D63-BA58-7C5243D5BDEA}"/>
              </a:ext>
            </a:extLst>
          </p:cNvPr>
          <p:cNvSpPr/>
          <p:nvPr/>
        </p:nvSpPr>
        <p:spPr>
          <a:xfrm>
            <a:off x="1765935" y="3081538"/>
            <a:ext cx="439056" cy="39461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40" name="Content Placeholder 4">
            <a:extLst>
              <a:ext uri="{FF2B5EF4-FFF2-40B4-BE49-F238E27FC236}">
                <a16:creationId xmlns:a16="http://schemas.microsoft.com/office/drawing/2014/main" id="{8EDE1C20-F9CA-421B-B8B1-4B8DF2268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918" y="3964758"/>
            <a:ext cx="3413760" cy="2560320"/>
          </a:xfr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3858D079-48FF-452D-B225-7C979F119372}"/>
              </a:ext>
            </a:extLst>
          </p:cNvPr>
          <p:cNvSpPr txBox="1"/>
          <p:nvPr/>
        </p:nvSpPr>
        <p:spPr>
          <a:xfrm>
            <a:off x="2549951" y="5573552"/>
            <a:ext cx="20802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Final Unstable Fracture 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498204CB-8039-4BA9-975D-5492CF7B4008}"/>
              </a:ext>
            </a:extLst>
          </p:cNvPr>
          <p:cNvSpPr/>
          <p:nvPr/>
        </p:nvSpPr>
        <p:spPr>
          <a:xfrm>
            <a:off x="2727751" y="5554483"/>
            <a:ext cx="1744980" cy="2769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F73255D-8900-46E4-875A-2F631B7D2463}"/>
              </a:ext>
            </a:extLst>
          </p:cNvPr>
          <p:cNvCxnSpPr>
            <a:cxnSpLocks/>
          </p:cNvCxnSpPr>
          <p:nvPr/>
        </p:nvCxnSpPr>
        <p:spPr>
          <a:xfrm flipV="1">
            <a:off x="2204991" y="2620584"/>
            <a:ext cx="2957172" cy="71286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E17B4596-A33A-43FD-B7C9-0867B98DA4D8}"/>
              </a:ext>
            </a:extLst>
          </p:cNvPr>
          <p:cNvSpPr/>
          <p:nvPr/>
        </p:nvSpPr>
        <p:spPr>
          <a:xfrm>
            <a:off x="5488492" y="4680682"/>
            <a:ext cx="526562" cy="465773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DA0C969-C661-49F1-8FF5-F656584DC1D3}"/>
              </a:ext>
            </a:extLst>
          </p:cNvPr>
          <p:cNvSpPr/>
          <p:nvPr/>
        </p:nvSpPr>
        <p:spPr>
          <a:xfrm>
            <a:off x="6395917" y="4246340"/>
            <a:ext cx="551354" cy="465773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98F1623-741A-48FE-9A9A-87F04A202871}"/>
              </a:ext>
            </a:extLst>
          </p:cNvPr>
          <p:cNvSpPr/>
          <p:nvPr/>
        </p:nvSpPr>
        <p:spPr>
          <a:xfrm>
            <a:off x="7590482" y="4127628"/>
            <a:ext cx="597218" cy="505778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8DD694A-4DDD-409E-A950-4AA28BCDC6E4}"/>
              </a:ext>
            </a:extLst>
          </p:cNvPr>
          <p:cNvCxnSpPr>
            <a:cxnSpLocks/>
            <a:stCxn id="51" idx="3"/>
          </p:cNvCxnSpPr>
          <p:nvPr/>
        </p:nvCxnSpPr>
        <p:spPr>
          <a:xfrm flipH="1">
            <a:off x="4951491" y="5078243"/>
            <a:ext cx="614114" cy="86538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898420F-0A2F-47C6-AF76-964E25B3C8AC}"/>
              </a:ext>
            </a:extLst>
          </p:cNvPr>
          <p:cNvCxnSpPr>
            <a:cxnSpLocks/>
            <a:stCxn id="53" idx="4"/>
          </p:cNvCxnSpPr>
          <p:nvPr/>
        </p:nvCxnSpPr>
        <p:spPr>
          <a:xfrm flipH="1">
            <a:off x="4975491" y="4633406"/>
            <a:ext cx="2913600" cy="13202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CF34100-BE4F-437A-AA9C-0B7C2A629C9D}"/>
              </a:ext>
            </a:extLst>
          </p:cNvPr>
          <p:cNvCxnSpPr>
            <a:cxnSpLocks/>
            <a:stCxn id="52" idx="4"/>
          </p:cNvCxnSpPr>
          <p:nvPr/>
        </p:nvCxnSpPr>
        <p:spPr>
          <a:xfrm flipH="1">
            <a:off x="4951491" y="4712113"/>
            <a:ext cx="1720103" cy="12415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5A8CDBC5-EB43-4935-A914-EF81DDB31C81}"/>
              </a:ext>
            </a:extLst>
          </p:cNvPr>
          <p:cNvSpPr txBox="1"/>
          <p:nvPr/>
        </p:nvSpPr>
        <p:spPr>
          <a:xfrm>
            <a:off x="3751949" y="5955689"/>
            <a:ext cx="14102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              Striation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0BC78D6-9362-4F74-B81F-9A68F1F55C01}"/>
              </a:ext>
            </a:extLst>
          </p:cNvPr>
          <p:cNvSpPr/>
          <p:nvPr/>
        </p:nvSpPr>
        <p:spPr>
          <a:xfrm>
            <a:off x="4326601" y="5957657"/>
            <a:ext cx="785958" cy="2539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20A6354-2DEB-4C51-9DA9-0920AC3331CF}"/>
              </a:ext>
            </a:extLst>
          </p:cNvPr>
          <p:cNvSpPr/>
          <p:nvPr/>
        </p:nvSpPr>
        <p:spPr>
          <a:xfrm>
            <a:off x="5962442" y="1718706"/>
            <a:ext cx="808996" cy="680085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B2C8850-7A6C-48F3-A8E1-B18FD3A079CC}"/>
              </a:ext>
            </a:extLst>
          </p:cNvPr>
          <p:cNvCxnSpPr>
            <a:cxnSpLocks/>
            <a:stCxn id="65" idx="4"/>
            <a:endCxn id="46" idx="0"/>
          </p:cNvCxnSpPr>
          <p:nvPr/>
        </p:nvCxnSpPr>
        <p:spPr>
          <a:xfrm flipH="1">
            <a:off x="3600241" y="2398791"/>
            <a:ext cx="2766699" cy="31556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E16A5E17-FFBB-431B-B4F9-C9B96EB9EA99}"/>
              </a:ext>
            </a:extLst>
          </p:cNvPr>
          <p:cNvSpPr/>
          <p:nvPr/>
        </p:nvSpPr>
        <p:spPr>
          <a:xfrm>
            <a:off x="1184910" y="3505486"/>
            <a:ext cx="384317" cy="3672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442FBF6-2EB9-44F7-83C4-5822CF74B829}"/>
              </a:ext>
            </a:extLst>
          </p:cNvPr>
          <p:cNvCxnSpPr>
            <a:cxnSpLocks/>
          </p:cNvCxnSpPr>
          <p:nvPr/>
        </p:nvCxnSpPr>
        <p:spPr>
          <a:xfrm>
            <a:off x="1569227" y="3664744"/>
            <a:ext cx="3614695" cy="88811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ED26E098-5871-433B-9846-0016FD2D69AE}"/>
              </a:ext>
            </a:extLst>
          </p:cNvPr>
          <p:cNvSpPr txBox="1"/>
          <p:nvPr/>
        </p:nvSpPr>
        <p:spPr>
          <a:xfrm>
            <a:off x="903839" y="183305"/>
            <a:ext cx="6783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</a:rPr>
              <a:t>FRACTOGRAPHY</a:t>
            </a:r>
          </a:p>
        </p:txBody>
      </p:sp>
    </p:spTree>
    <p:extLst>
      <p:ext uri="{BB962C8B-B14F-4D97-AF65-F5344CB8AC3E}">
        <p14:creationId xmlns:p14="http://schemas.microsoft.com/office/powerpoint/2010/main" val="116117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5" grpId="0" animBg="1"/>
      <p:bldP spid="27" grpId="0"/>
      <p:bldP spid="28" grpId="0" animBg="1"/>
      <p:bldP spid="39" grpId="0" animBg="1"/>
      <p:bldP spid="45" grpId="0"/>
      <p:bldP spid="46" grpId="0" animBg="1"/>
      <p:bldP spid="51" grpId="0" animBg="1"/>
      <p:bldP spid="52" grpId="0" animBg="1"/>
      <p:bldP spid="53" grpId="0" animBg="1"/>
      <p:bldP spid="63" grpId="0"/>
      <p:bldP spid="64" grpId="0" animBg="1"/>
      <p:bldP spid="65" grpId="0" animBg="1"/>
      <p:bldP spid="6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61726-FC16-42D0-A604-A3208CE2E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804" y="616892"/>
            <a:ext cx="7886700" cy="467201"/>
          </a:xfrm>
        </p:spPr>
        <p:txBody>
          <a:bodyPr>
            <a:normAutofit fontScale="90000"/>
          </a:bodyPr>
          <a:lstStyle/>
          <a:p>
            <a:r>
              <a:rPr lang="en-US" sz="3000" b="1" dirty="0"/>
              <a:t>B-fatigue</a:t>
            </a:r>
            <a:r>
              <a:rPr lang="en-US" b="1" dirty="0"/>
              <a:t> Sample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D1A848-AD75-4BAF-8320-3CE1C5D57B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04" y="1869647"/>
            <a:ext cx="3779520" cy="28346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54EA6A-DD60-49CE-87D0-FB08088BA0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340" y="1385365"/>
            <a:ext cx="2560320" cy="192024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7E9F012-A7D3-4C45-A999-18F1066508F4}"/>
              </a:ext>
            </a:extLst>
          </p:cNvPr>
          <p:cNvSpPr/>
          <p:nvPr/>
        </p:nvSpPr>
        <p:spPr>
          <a:xfrm>
            <a:off x="636985" y="2213442"/>
            <a:ext cx="378619" cy="416046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BF2874B-919D-4110-A1B9-93E785B0F836}"/>
              </a:ext>
            </a:extLst>
          </p:cNvPr>
          <p:cNvSpPr/>
          <p:nvPr/>
        </p:nvSpPr>
        <p:spPr>
          <a:xfrm>
            <a:off x="588832" y="4051329"/>
            <a:ext cx="378619" cy="416046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F355BC6-1710-4740-9ED9-521950CB05D1}"/>
              </a:ext>
            </a:extLst>
          </p:cNvPr>
          <p:cNvSpPr/>
          <p:nvPr/>
        </p:nvSpPr>
        <p:spPr>
          <a:xfrm>
            <a:off x="2761294" y="2229991"/>
            <a:ext cx="733262" cy="2227525"/>
          </a:xfrm>
          <a:custGeom>
            <a:avLst/>
            <a:gdLst>
              <a:gd name="connsiteX0" fmla="*/ 907278 w 907278"/>
              <a:gd name="connsiteY0" fmla="*/ 0 h 2783840"/>
              <a:gd name="connsiteX1" fmla="*/ 724398 w 907278"/>
              <a:gd name="connsiteY1" fmla="*/ 396240 h 2783840"/>
              <a:gd name="connsiteX2" fmla="*/ 815838 w 907278"/>
              <a:gd name="connsiteY2" fmla="*/ 817880 h 2783840"/>
              <a:gd name="connsiteX3" fmla="*/ 831078 w 907278"/>
              <a:gd name="connsiteY3" fmla="*/ 1341120 h 2783840"/>
              <a:gd name="connsiteX4" fmla="*/ 74158 w 907278"/>
              <a:gd name="connsiteY4" fmla="*/ 2352040 h 2783840"/>
              <a:gd name="connsiteX5" fmla="*/ 28438 w 907278"/>
              <a:gd name="connsiteY5" fmla="*/ 2783840 h 2783840"/>
              <a:gd name="connsiteX6" fmla="*/ 28438 w 907278"/>
              <a:gd name="connsiteY6" fmla="*/ 2783840 h 27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7278" h="2783840">
                <a:moveTo>
                  <a:pt x="907278" y="0"/>
                </a:moveTo>
                <a:cubicBezTo>
                  <a:pt x="823458" y="129963"/>
                  <a:pt x="739638" y="259927"/>
                  <a:pt x="724398" y="396240"/>
                </a:cubicBezTo>
                <a:cubicBezTo>
                  <a:pt x="709158" y="532553"/>
                  <a:pt x="798058" y="660400"/>
                  <a:pt x="815838" y="817880"/>
                </a:cubicBezTo>
                <a:cubicBezTo>
                  <a:pt x="833618" y="975360"/>
                  <a:pt x="954691" y="1085427"/>
                  <a:pt x="831078" y="1341120"/>
                </a:cubicBezTo>
                <a:cubicBezTo>
                  <a:pt x="707465" y="1596813"/>
                  <a:pt x="207931" y="2111587"/>
                  <a:pt x="74158" y="2352040"/>
                </a:cubicBezTo>
                <a:cubicBezTo>
                  <a:pt x="-59615" y="2592493"/>
                  <a:pt x="28438" y="2783840"/>
                  <a:pt x="28438" y="2783840"/>
                </a:cubicBezTo>
                <a:lnTo>
                  <a:pt x="28438" y="2783840"/>
                </a:lnTo>
              </a:path>
            </a:pathLst>
          </a:cu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5F097BD-EDE5-4B2D-8921-ABF836E43595}"/>
              </a:ext>
            </a:extLst>
          </p:cNvPr>
          <p:cNvSpPr/>
          <p:nvPr/>
        </p:nvSpPr>
        <p:spPr>
          <a:xfrm>
            <a:off x="3509768" y="2229991"/>
            <a:ext cx="327208" cy="2202604"/>
          </a:xfrm>
          <a:custGeom>
            <a:avLst/>
            <a:gdLst>
              <a:gd name="connsiteX0" fmla="*/ 40640 w 580542"/>
              <a:gd name="connsiteY0" fmla="*/ 0 h 2768600"/>
              <a:gd name="connsiteX1" fmla="*/ 375920 w 580542"/>
              <a:gd name="connsiteY1" fmla="*/ 340360 h 2768600"/>
              <a:gd name="connsiteX2" fmla="*/ 563880 w 580542"/>
              <a:gd name="connsiteY2" fmla="*/ 1016000 h 2768600"/>
              <a:gd name="connsiteX3" fmla="*/ 538480 w 580542"/>
              <a:gd name="connsiteY3" fmla="*/ 1711960 h 2768600"/>
              <a:gd name="connsiteX4" fmla="*/ 274320 w 580542"/>
              <a:gd name="connsiteY4" fmla="*/ 2341880 h 2768600"/>
              <a:gd name="connsiteX5" fmla="*/ 0 w 580542"/>
              <a:gd name="connsiteY5" fmla="*/ 2768600 h 276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0542" h="2768600">
                <a:moveTo>
                  <a:pt x="40640" y="0"/>
                </a:moveTo>
                <a:cubicBezTo>
                  <a:pt x="164676" y="85513"/>
                  <a:pt x="288713" y="171027"/>
                  <a:pt x="375920" y="340360"/>
                </a:cubicBezTo>
                <a:cubicBezTo>
                  <a:pt x="463127" y="509693"/>
                  <a:pt x="536787" y="787400"/>
                  <a:pt x="563880" y="1016000"/>
                </a:cubicBezTo>
                <a:cubicBezTo>
                  <a:pt x="590973" y="1244600"/>
                  <a:pt x="586740" y="1490980"/>
                  <a:pt x="538480" y="1711960"/>
                </a:cubicBezTo>
                <a:cubicBezTo>
                  <a:pt x="490220" y="1932940"/>
                  <a:pt x="364067" y="2165773"/>
                  <a:pt x="274320" y="2341880"/>
                </a:cubicBezTo>
                <a:cubicBezTo>
                  <a:pt x="184573" y="2517987"/>
                  <a:pt x="61807" y="2689860"/>
                  <a:pt x="0" y="2768600"/>
                </a:cubicBezTo>
              </a:path>
            </a:pathLst>
          </a:cu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9B2B6A-9A8C-43EF-B23A-9FF7D6E65BA8}"/>
              </a:ext>
            </a:extLst>
          </p:cNvPr>
          <p:cNvSpPr/>
          <p:nvPr/>
        </p:nvSpPr>
        <p:spPr>
          <a:xfrm>
            <a:off x="2448206" y="3093080"/>
            <a:ext cx="398042" cy="33718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F9D6890-35B4-426E-BD51-50B53550F8C4}"/>
              </a:ext>
            </a:extLst>
          </p:cNvPr>
          <p:cNvCxnSpPr>
            <a:cxnSpLocks/>
          </p:cNvCxnSpPr>
          <p:nvPr/>
        </p:nvCxnSpPr>
        <p:spPr>
          <a:xfrm flipV="1">
            <a:off x="2846248" y="2663874"/>
            <a:ext cx="1297393" cy="58691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CA60EA7-2D82-44C7-AE66-E4CCB3804ED6}"/>
              </a:ext>
            </a:extLst>
          </p:cNvPr>
          <p:cNvCxnSpPr/>
          <p:nvPr/>
        </p:nvCxnSpPr>
        <p:spPr>
          <a:xfrm flipV="1">
            <a:off x="3017190" y="3686175"/>
            <a:ext cx="11760" cy="12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D949DD2-4E20-4836-A5B9-29F73673B4DF}"/>
              </a:ext>
            </a:extLst>
          </p:cNvPr>
          <p:cNvCxnSpPr>
            <a:cxnSpLocks/>
            <a:stCxn id="8" idx="4"/>
            <a:endCxn id="22" idx="0"/>
          </p:cNvCxnSpPr>
          <p:nvPr/>
        </p:nvCxnSpPr>
        <p:spPr>
          <a:xfrm>
            <a:off x="826295" y="2629488"/>
            <a:ext cx="78104" cy="25825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49B6F5-8291-482A-AF8A-3224098DCEA2}"/>
              </a:ext>
            </a:extLst>
          </p:cNvPr>
          <p:cNvCxnSpPr>
            <a:cxnSpLocks/>
            <a:stCxn id="9" idx="4"/>
            <a:endCxn id="22" idx="0"/>
          </p:cNvCxnSpPr>
          <p:nvPr/>
        </p:nvCxnSpPr>
        <p:spPr>
          <a:xfrm>
            <a:off x="778142" y="4467375"/>
            <a:ext cx="126257" cy="7447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F47A0E5-1E37-4358-AB56-AC8EA11A6CD9}"/>
              </a:ext>
            </a:extLst>
          </p:cNvPr>
          <p:cNvCxnSpPr>
            <a:cxnSpLocks/>
            <a:stCxn id="8" idx="4"/>
            <a:endCxn id="8" idx="4"/>
          </p:cNvCxnSpPr>
          <p:nvPr/>
        </p:nvCxnSpPr>
        <p:spPr>
          <a:xfrm>
            <a:off x="826295" y="262948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D368B72-0119-4E84-A008-0CD78B358AAD}"/>
              </a:ext>
            </a:extLst>
          </p:cNvPr>
          <p:cNvSpPr txBox="1"/>
          <p:nvPr/>
        </p:nvSpPr>
        <p:spPr>
          <a:xfrm>
            <a:off x="287179" y="5212080"/>
            <a:ext cx="12344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Crack Initiation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68A0EB3-E0D2-429B-9883-3F5C8AA45B44}"/>
              </a:ext>
            </a:extLst>
          </p:cNvPr>
          <p:cNvSpPr/>
          <p:nvPr/>
        </p:nvSpPr>
        <p:spPr>
          <a:xfrm>
            <a:off x="287179" y="5212080"/>
            <a:ext cx="1234440" cy="2769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24FD41-49B0-4FD1-B324-5948BEA013B8}"/>
              </a:ext>
            </a:extLst>
          </p:cNvPr>
          <p:cNvCxnSpPr>
            <a:cxnSpLocks/>
            <a:endCxn id="48" idx="0"/>
          </p:cNvCxnSpPr>
          <p:nvPr/>
        </p:nvCxnSpPr>
        <p:spPr>
          <a:xfrm>
            <a:off x="3044079" y="4397559"/>
            <a:ext cx="171764" cy="7962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4A4A8A7-B2F4-4363-8E3C-5E202D5DBABE}"/>
              </a:ext>
            </a:extLst>
          </p:cNvPr>
          <p:cNvSpPr txBox="1"/>
          <p:nvPr/>
        </p:nvSpPr>
        <p:spPr>
          <a:xfrm>
            <a:off x="2889511" y="5069205"/>
            <a:ext cx="14881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5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138A042-D52B-47C9-A37C-A41E96225536}"/>
              </a:ext>
            </a:extLst>
          </p:cNvPr>
          <p:cNvSpPr txBox="1"/>
          <p:nvPr/>
        </p:nvSpPr>
        <p:spPr>
          <a:xfrm>
            <a:off x="2315663" y="5192755"/>
            <a:ext cx="18003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Final Unstable Fracture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CB286B0-D596-49FE-A32F-E6BCB51899FC}"/>
              </a:ext>
            </a:extLst>
          </p:cNvPr>
          <p:cNvCxnSpPr>
            <a:cxnSpLocks/>
          </p:cNvCxnSpPr>
          <p:nvPr/>
        </p:nvCxnSpPr>
        <p:spPr>
          <a:xfrm flipV="1">
            <a:off x="1140858" y="3783330"/>
            <a:ext cx="825103" cy="29146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4367F3D-C0AC-4A88-B0F6-6A9B0DDF0370}"/>
              </a:ext>
            </a:extLst>
          </p:cNvPr>
          <p:cNvSpPr txBox="1"/>
          <p:nvPr/>
        </p:nvSpPr>
        <p:spPr>
          <a:xfrm rot="20549327">
            <a:off x="872224" y="3563265"/>
            <a:ext cx="1501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Crack Propagation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4B0831DD-EE22-462C-971D-973F3D84E2B8}"/>
              </a:ext>
            </a:extLst>
          </p:cNvPr>
          <p:cNvSpPr/>
          <p:nvPr/>
        </p:nvSpPr>
        <p:spPr>
          <a:xfrm>
            <a:off x="2348048" y="5193843"/>
            <a:ext cx="1735590" cy="2769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49" name="Content Placeholder 4">
            <a:extLst>
              <a:ext uri="{FF2B5EF4-FFF2-40B4-BE49-F238E27FC236}">
                <a16:creationId xmlns:a16="http://schemas.microsoft.com/office/drawing/2014/main" id="{D33E3902-A170-47F0-BCDE-7FD4B9CD6A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340" y="3649980"/>
            <a:ext cx="2560320" cy="1920240"/>
          </a:xfr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B7234EC9-4F42-4657-8152-12CB895EDC19}"/>
              </a:ext>
            </a:extLst>
          </p:cNvPr>
          <p:cNvSpPr/>
          <p:nvPr/>
        </p:nvSpPr>
        <p:spPr>
          <a:xfrm>
            <a:off x="2875788" y="3949712"/>
            <a:ext cx="397307" cy="33718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BC4425B-69BE-4D73-9EBC-AE674A82EE7C}"/>
              </a:ext>
            </a:extLst>
          </p:cNvPr>
          <p:cNvCxnSpPr>
            <a:cxnSpLocks/>
            <a:stCxn id="50" idx="3"/>
          </p:cNvCxnSpPr>
          <p:nvPr/>
        </p:nvCxnSpPr>
        <p:spPr>
          <a:xfrm>
            <a:off x="3273095" y="4118305"/>
            <a:ext cx="870546" cy="488053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6D422FDE-F411-48AB-8691-C1ED78DD1DDF}"/>
              </a:ext>
            </a:extLst>
          </p:cNvPr>
          <p:cNvSpPr/>
          <p:nvPr/>
        </p:nvSpPr>
        <p:spPr>
          <a:xfrm>
            <a:off x="5902735" y="4439962"/>
            <a:ext cx="629083" cy="520332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EF966F7-75BF-48BB-9049-43C161763490}"/>
              </a:ext>
            </a:extLst>
          </p:cNvPr>
          <p:cNvCxnSpPr>
            <a:cxnSpLocks/>
            <a:stCxn id="55" idx="3"/>
            <a:endCxn id="48" idx="0"/>
          </p:cNvCxnSpPr>
          <p:nvPr/>
        </p:nvCxnSpPr>
        <p:spPr>
          <a:xfrm flipH="1">
            <a:off x="3215843" y="4884093"/>
            <a:ext cx="2779019" cy="3097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156F1AE-33F5-4305-805B-D9E74D6B2EDF}"/>
              </a:ext>
            </a:extLst>
          </p:cNvPr>
          <p:cNvSpPr txBox="1"/>
          <p:nvPr/>
        </p:nvSpPr>
        <p:spPr>
          <a:xfrm>
            <a:off x="6923378" y="1813084"/>
            <a:ext cx="2057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Less striation observed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More Ductile as compared to sample-A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More number of fatigue cycles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E2A15A1F-BA20-43EF-851B-54B068FE9AF0}"/>
              </a:ext>
            </a:extLst>
          </p:cNvPr>
          <p:cNvSpPr/>
          <p:nvPr/>
        </p:nvSpPr>
        <p:spPr>
          <a:xfrm>
            <a:off x="6923378" y="1732500"/>
            <a:ext cx="2127753" cy="1830832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45880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  <p:bldP spid="15" grpId="0" animBg="1"/>
      <p:bldP spid="16" grpId="0" animBg="1"/>
      <p:bldP spid="19" grpId="0"/>
      <p:bldP spid="22" grpId="0" animBg="1"/>
      <p:bldP spid="33" grpId="0"/>
      <p:bldP spid="44" grpId="0"/>
      <p:bldP spid="48" grpId="0" animBg="1"/>
      <p:bldP spid="50" grpId="0" animBg="1"/>
      <p:bldP spid="55" grpId="0" animBg="1"/>
      <p:bldP spid="69" grpId="0"/>
      <p:bldP spid="7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/>
          <p:nvPr/>
        </p:nvSpPr>
        <p:spPr>
          <a:xfrm>
            <a:off x="101765" y="101567"/>
            <a:ext cx="8932905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IPF Map along loading axis</a:t>
            </a:r>
            <a:endParaRPr sz="3600" b="1" dirty="0">
              <a:solidFill>
                <a:srgbClr val="0070C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38" name="Google Shape;238;p34"/>
          <p:cNvPicPr preferRelativeResize="0"/>
          <p:nvPr/>
        </p:nvPicPr>
        <p:blipFill rotWithShape="1">
          <a:blip r:embed="rId3">
            <a:alphaModFix/>
          </a:blip>
          <a:srcRect l="591" t="87421" r="85218" b="4209"/>
          <a:stretch/>
        </p:blipFill>
        <p:spPr>
          <a:xfrm>
            <a:off x="7569461" y="5184647"/>
            <a:ext cx="1560275" cy="1043493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pic>
        <p:nvPicPr>
          <p:cNvPr id="10" name="Google Shape;259;p36"/>
          <p:cNvPicPr preferRelativeResize="0"/>
          <p:nvPr/>
        </p:nvPicPr>
        <p:blipFill rotWithShape="1">
          <a:blip r:embed="rId4">
            <a:alphaModFix/>
          </a:blip>
          <a:srcRect b="37776"/>
          <a:stretch/>
        </p:blipFill>
        <p:spPr>
          <a:xfrm>
            <a:off x="4039578" y="686157"/>
            <a:ext cx="1933675" cy="3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60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8131" y="3715991"/>
            <a:ext cx="18097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61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71958" y="3709043"/>
            <a:ext cx="1802423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/>
          <a:srcRect b="30234"/>
          <a:stretch/>
        </p:blipFill>
        <p:spPr>
          <a:xfrm>
            <a:off x="3882997" y="1069257"/>
            <a:ext cx="3666500" cy="252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b="34079"/>
          <a:stretch/>
        </p:blipFill>
        <p:spPr>
          <a:xfrm>
            <a:off x="101765" y="1069257"/>
            <a:ext cx="3670738" cy="2520000"/>
          </a:xfrm>
          <a:prstGeom prst="rect">
            <a:avLst/>
          </a:prstGeom>
        </p:spPr>
      </p:pic>
      <p:pic>
        <p:nvPicPr>
          <p:cNvPr id="15" name="Content Placeholder 3"/>
          <p:cNvPicPr>
            <a:picLocks noChangeAspect="1"/>
          </p:cNvPicPr>
          <p:nvPr/>
        </p:nvPicPr>
        <p:blipFill rotWithShape="1">
          <a:blip r:embed="rId8"/>
          <a:srcRect b="42768"/>
          <a:stretch/>
        </p:blipFill>
        <p:spPr>
          <a:xfrm>
            <a:off x="3847907" y="4057701"/>
            <a:ext cx="3674158" cy="2490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Content Placeholder 3"/>
          <p:cNvPicPr>
            <a:picLocks noChangeAspect="1"/>
          </p:cNvPicPr>
          <p:nvPr/>
        </p:nvPicPr>
        <p:blipFill rotWithShape="1">
          <a:blip r:embed="rId9"/>
          <a:srcRect b="42348"/>
          <a:stretch/>
        </p:blipFill>
        <p:spPr>
          <a:xfrm>
            <a:off x="107496" y="4048557"/>
            <a:ext cx="3665007" cy="25086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83381" y="686157"/>
            <a:ext cx="1316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tx1"/>
                </a:solidFill>
              </a:rPr>
              <a:t>A_(-1.0</a:t>
            </a:r>
            <a:r>
              <a:rPr lang="en-I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_</a:t>
            </a:r>
            <a:r>
              <a:rPr lang="en-IN" dirty="0">
                <a:solidFill>
                  <a:schemeClr val="tx1"/>
                </a:solidFill>
              </a:rPr>
              <a:t>TF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0ED089-005D-4F98-8A9C-173334AD7480}"/>
              </a:ext>
            </a:extLst>
          </p:cNvPr>
          <p:cNvSpPr txBox="1"/>
          <p:nvPr/>
        </p:nvSpPr>
        <p:spPr>
          <a:xfrm>
            <a:off x="7599259" y="1069257"/>
            <a:ext cx="14269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 the Inverse Pole Figure Map, colours indicate </a:t>
            </a:r>
          </a:p>
          <a:p>
            <a:r>
              <a:rPr lang="en-IN" dirty="0"/>
              <a:t>various grain misorientations.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5658" y="1225716"/>
            <a:ext cx="2588750" cy="1874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4505" y="4752850"/>
            <a:ext cx="2548375" cy="207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925" y="1184393"/>
            <a:ext cx="31623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7488" y="1184393"/>
            <a:ext cx="3171825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39850" y="4514090"/>
            <a:ext cx="321945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925" y="4495614"/>
            <a:ext cx="32385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6"/>
          <p:cNvSpPr txBox="1"/>
          <p:nvPr/>
        </p:nvSpPr>
        <p:spPr>
          <a:xfrm>
            <a:off x="700325" y="208775"/>
            <a:ext cx="6051900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6"/>
          <p:cNvSpPr txBox="1"/>
          <p:nvPr/>
        </p:nvSpPr>
        <p:spPr>
          <a:xfrm>
            <a:off x="445287" y="0"/>
            <a:ext cx="7968000" cy="766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070C0"/>
                </a:solidFill>
              </a:rPr>
              <a:t>                      Twin Maps </a:t>
            </a:r>
            <a:endParaRPr sz="3600" b="1" dirty="0">
              <a:solidFill>
                <a:srgbClr val="0070C0"/>
              </a:solidFill>
            </a:endParaRPr>
          </a:p>
        </p:txBody>
      </p:sp>
      <p:pic>
        <p:nvPicPr>
          <p:cNvPr id="258" name="Google Shape;258;p36"/>
          <p:cNvPicPr preferRelativeResize="0"/>
          <p:nvPr/>
        </p:nvPicPr>
        <p:blipFill rotWithShape="1">
          <a:blip r:embed="rId9">
            <a:alphaModFix/>
          </a:blip>
          <a:srcRect b="-41823"/>
          <a:stretch/>
        </p:blipFill>
        <p:spPr>
          <a:xfrm>
            <a:off x="652037" y="799987"/>
            <a:ext cx="1724875" cy="5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6"/>
          <p:cNvPicPr preferRelativeResize="0"/>
          <p:nvPr/>
        </p:nvPicPr>
        <p:blipFill rotWithShape="1">
          <a:blip r:embed="rId10">
            <a:alphaModFix/>
          </a:blip>
          <a:srcRect b="37776"/>
          <a:stretch/>
        </p:blipFill>
        <p:spPr>
          <a:xfrm>
            <a:off x="4163568" y="769406"/>
            <a:ext cx="1933675" cy="3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928525" y="4149127"/>
            <a:ext cx="18097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6"/>
          <p:cNvSpPr txBox="1">
            <a:spLocks noGrp="1"/>
          </p:cNvSpPr>
          <p:nvPr>
            <p:ph type="sldNum" idx="12"/>
          </p:nvPr>
        </p:nvSpPr>
        <p:spPr>
          <a:xfrm>
            <a:off x="6989300" y="172665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12</a:t>
            </a:r>
            <a:endParaRPr dirty="0"/>
          </a:p>
        </p:txBody>
      </p:sp>
      <p:grpSp>
        <p:nvGrpSpPr>
          <p:cNvPr id="15" name="Group 14"/>
          <p:cNvGrpSpPr/>
          <p:nvPr/>
        </p:nvGrpSpPr>
        <p:grpSpPr>
          <a:xfrm>
            <a:off x="2804007" y="3695072"/>
            <a:ext cx="725195" cy="551579"/>
            <a:chOff x="4294517" y="1147120"/>
            <a:chExt cx="720001" cy="547930"/>
          </a:xfrm>
        </p:grpSpPr>
        <p:sp>
          <p:nvSpPr>
            <p:cNvPr id="16" name="Rectangle 15"/>
            <p:cNvSpPr/>
            <p:nvPr/>
          </p:nvSpPr>
          <p:spPr>
            <a:xfrm>
              <a:off x="4294517" y="1147120"/>
              <a:ext cx="717928" cy="123829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dirty="0"/>
                <a:t>ET1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294518" y="1302149"/>
              <a:ext cx="720000" cy="1800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dirty="0"/>
                <a:t>ET2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94518" y="1515050"/>
              <a:ext cx="720000" cy="180000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dirty="0"/>
                <a:t>CT1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096344" y="335934"/>
            <a:ext cx="3140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• Parallel twins</a:t>
            </a:r>
          </a:p>
          <a:p>
            <a:r>
              <a:rPr lang="en-US" dirty="0"/>
              <a:t>• Higher grain density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5254" y="410173"/>
            <a:ext cx="2558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Intersecting twins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9300" y="3470436"/>
            <a:ext cx="248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• More twins in B than A</a:t>
            </a:r>
          </a:p>
          <a:p>
            <a:r>
              <a:rPr lang="en-US" dirty="0"/>
              <a:t>• Higher fraction of ET1</a:t>
            </a:r>
          </a:p>
        </p:txBody>
      </p:sp>
      <p:sp>
        <p:nvSpPr>
          <p:cNvPr id="5" name="Oval 4"/>
          <p:cNvSpPr/>
          <p:nvPr/>
        </p:nvSpPr>
        <p:spPr>
          <a:xfrm>
            <a:off x="1880319" y="1393805"/>
            <a:ext cx="496593" cy="490413"/>
          </a:xfrm>
          <a:prstGeom prst="ellipse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193760" y="2478070"/>
            <a:ext cx="471054" cy="461818"/>
          </a:xfrm>
          <a:prstGeom prst="ellipse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endCxn id="5" idx="0"/>
          </p:cNvCxnSpPr>
          <p:nvPr/>
        </p:nvCxnSpPr>
        <p:spPr>
          <a:xfrm>
            <a:off x="1655075" y="743474"/>
            <a:ext cx="473541" cy="65033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6" idx="7"/>
          </p:cNvCxnSpPr>
          <p:nvPr/>
        </p:nvCxnSpPr>
        <p:spPr>
          <a:xfrm flipV="1">
            <a:off x="4595830" y="902728"/>
            <a:ext cx="1627956" cy="1642974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35254" y="411197"/>
            <a:ext cx="1547364" cy="316568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126386" y="288819"/>
            <a:ext cx="1885091" cy="61390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774" y="4187837"/>
            <a:ext cx="1714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B_0.1_D_7days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9300" y="3871490"/>
            <a:ext cx="2412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• Low twin formation in B</a:t>
            </a:r>
          </a:p>
          <a:p>
            <a:r>
              <a:rPr lang="en-US" dirty="0"/>
              <a:t>  dwell</a:t>
            </a:r>
          </a:p>
        </p:txBody>
      </p:sp>
    </p:spTree>
    <p:extLst>
      <p:ext uri="{BB962C8B-B14F-4D97-AF65-F5344CB8AC3E}">
        <p14:creationId xmlns:p14="http://schemas.microsoft.com/office/powerpoint/2010/main" val="179931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11" grpId="0" animBg="1"/>
      <p:bldP spid="12" grpId="0" animBg="1"/>
      <p:bldP spid="9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259;p36"/>
          <p:cNvPicPr preferRelativeResize="0"/>
          <p:nvPr/>
        </p:nvPicPr>
        <p:blipFill rotWithShape="1">
          <a:blip r:embed="rId2">
            <a:alphaModFix/>
          </a:blip>
          <a:srcRect b="37776"/>
          <a:stretch/>
        </p:blipFill>
        <p:spPr>
          <a:xfrm>
            <a:off x="4171301" y="457902"/>
            <a:ext cx="1933675" cy="383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32"/>
            <a:ext cx="7886700" cy="522169"/>
          </a:xfrm>
        </p:spPr>
        <p:txBody>
          <a:bodyPr/>
          <a:lstStyle/>
          <a:p>
            <a:pPr algn="ctr"/>
            <a:r>
              <a:rPr lang="en-IN" sz="3600" b="1" dirty="0" err="1">
                <a:solidFill>
                  <a:srgbClr val="0070C0"/>
                </a:solidFill>
                <a:latin typeface="+mn-lt"/>
              </a:rPr>
              <a:t>Schmid</a:t>
            </a:r>
            <a:r>
              <a:rPr lang="en-IN" sz="3600" b="1" dirty="0">
                <a:solidFill>
                  <a:srgbClr val="0070C0"/>
                </a:solidFill>
                <a:latin typeface="+mn-lt"/>
              </a:rPr>
              <a:t> Map of ET1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13</a:t>
            </a:fld>
            <a:endParaRPr lang="en-GB"/>
          </a:p>
        </p:txBody>
      </p:sp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1" b="3009"/>
          <a:stretch/>
        </p:blipFill>
        <p:spPr>
          <a:xfrm>
            <a:off x="6373084" y="3615101"/>
            <a:ext cx="2647950" cy="410547"/>
          </a:xfrm>
          <a:prstGeom prst="rect">
            <a:avLst/>
          </a:prstGeom>
        </p:spPr>
      </p:pic>
      <p:pic>
        <p:nvPicPr>
          <p:cNvPr id="9" name="Google Shape;258;p36"/>
          <p:cNvPicPr preferRelativeResize="0"/>
          <p:nvPr/>
        </p:nvPicPr>
        <p:blipFill rotWithShape="1">
          <a:blip r:embed="rId4">
            <a:alphaModFix/>
          </a:blip>
          <a:srcRect b="-41823"/>
          <a:stretch/>
        </p:blipFill>
        <p:spPr>
          <a:xfrm>
            <a:off x="220477" y="487545"/>
            <a:ext cx="1724875" cy="5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60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88795" y="3952589"/>
            <a:ext cx="18097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61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8681" y="3949606"/>
            <a:ext cx="1802423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7" y="793300"/>
            <a:ext cx="3491813" cy="252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977" y="4227965"/>
            <a:ext cx="3562483" cy="252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7" y="4237296"/>
            <a:ext cx="3552964" cy="252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310" y="793298"/>
            <a:ext cx="3491813" cy="2520000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96" t="67413" b="6923"/>
          <a:stretch/>
        </p:blipFill>
        <p:spPr>
          <a:xfrm>
            <a:off x="7428951" y="5231896"/>
            <a:ext cx="1527762" cy="1078992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flipV="1">
            <a:off x="6840306" y="5930142"/>
            <a:ext cx="1060704" cy="539496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051129" y="1700441"/>
            <a:ext cx="20928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ET1: Schmid behaviour in all cases</a:t>
            </a:r>
          </a:p>
          <a:p>
            <a:endParaRPr lang="en-IN" dirty="0"/>
          </a:p>
          <a:p>
            <a:r>
              <a:rPr lang="en-IN" dirty="0"/>
              <a:t>CT1: Non-</a:t>
            </a:r>
            <a:r>
              <a:rPr lang="en-IN" dirty="0" err="1"/>
              <a:t>Schmid</a:t>
            </a:r>
            <a:r>
              <a:rPr lang="en-IN" dirty="0"/>
              <a:t> behaviour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96445" y="4861235"/>
            <a:ext cx="1766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/>
              <a:t>Schmid</a:t>
            </a:r>
            <a:r>
              <a:rPr lang="en-IN" dirty="0"/>
              <a:t> Map of CT1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67" b="64745"/>
          <a:stretch/>
        </p:blipFill>
        <p:spPr>
          <a:xfrm>
            <a:off x="29150" y="3465576"/>
            <a:ext cx="1442810" cy="752820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flipH="1" flipV="1">
            <a:off x="789020" y="3765962"/>
            <a:ext cx="72000" cy="64800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20708" y="3414784"/>
            <a:ext cx="1831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err="1">
                <a:solidFill>
                  <a:schemeClr val="tx1"/>
                </a:solidFill>
              </a:rPr>
              <a:t>Schmid</a:t>
            </a:r>
            <a:r>
              <a:rPr lang="en-IN" dirty="0">
                <a:solidFill>
                  <a:schemeClr val="tx1"/>
                </a:solidFill>
              </a:rPr>
              <a:t> Map of CT1</a:t>
            </a:r>
          </a:p>
        </p:txBody>
      </p:sp>
    </p:spTree>
    <p:extLst>
      <p:ext uri="{BB962C8B-B14F-4D97-AF65-F5344CB8AC3E}">
        <p14:creationId xmlns:p14="http://schemas.microsoft.com/office/powerpoint/2010/main" val="76712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9093"/>
            <a:ext cx="7886700" cy="601901"/>
          </a:xfrm>
        </p:spPr>
        <p:txBody>
          <a:bodyPr/>
          <a:lstStyle/>
          <a:p>
            <a:pPr algn="ctr"/>
            <a:r>
              <a:rPr lang="en-IN" sz="36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Average Misorientation (KAM)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14</a:t>
            </a:fld>
            <a:endParaRPr lang="en-GB"/>
          </a:p>
        </p:txBody>
      </p:sp>
      <p:pic>
        <p:nvPicPr>
          <p:cNvPr id="5" name="Google Shape;258;p36"/>
          <p:cNvPicPr preferRelativeResize="0"/>
          <p:nvPr/>
        </p:nvPicPr>
        <p:blipFill rotWithShape="1">
          <a:blip r:embed="rId2">
            <a:alphaModFix/>
          </a:blip>
          <a:srcRect b="-41823"/>
          <a:stretch/>
        </p:blipFill>
        <p:spPr>
          <a:xfrm>
            <a:off x="212258" y="729496"/>
            <a:ext cx="1724875" cy="5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59;p36"/>
          <p:cNvPicPr preferRelativeResize="0"/>
          <p:nvPr/>
        </p:nvPicPr>
        <p:blipFill rotWithShape="1">
          <a:blip r:embed="rId3">
            <a:alphaModFix/>
          </a:blip>
          <a:srcRect b="37776"/>
          <a:stretch/>
        </p:blipFill>
        <p:spPr>
          <a:xfrm>
            <a:off x="4042323" y="716617"/>
            <a:ext cx="1933675" cy="3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6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07" y="3970947"/>
            <a:ext cx="18097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6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14166" y="4003537"/>
            <a:ext cx="1802423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6"/>
          <a:srcRect b="33732"/>
          <a:stretch/>
        </p:blipFill>
        <p:spPr>
          <a:xfrm>
            <a:off x="3840450" y="4333021"/>
            <a:ext cx="3423229" cy="234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Content Placeholder 3"/>
          <p:cNvPicPr>
            <a:picLocks noChangeAspect="1"/>
          </p:cNvPicPr>
          <p:nvPr/>
        </p:nvPicPr>
        <p:blipFill rotWithShape="1">
          <a:blip r:embed="rId6"/>
          <a:srcRect t="88123" r="70104" b="4522"/>
          <a:stretch/>
        </p:blipFill>
        <p:spPr>
          <a:xfrm>
            <a:off x="5926665" y="6278171"/>
            <a:ext cx="1260089" cy="320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Content Placeholder 3"/>
          <p:cNvPicPr>
            <a:picLocks noChangeAspect="1"/>
          </p:cNvPicPr>
          <p:nvPr/>
        </p:nvPicPr>
        <p:blipFill rotWithShape="1">
          <a:blip r:embed="rId7"/>
          <a:srcRect b="33942"/>
          <a:stretch/>
        </p:blipFill>
        <p:spPr>
          <a:xfrm>
            <a:off x="136238" y="4330841"/>
            <a:ext cx="3429509" cy="2344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Content Placeholder 3"/>
          <p:cNvPicPr>
            <a:picLocks noChangeAspect="1"/>
          </p:cNvPicPr>
          <p:nvPr/>
        </p:nvPicPr>
        <p:blipFill rotWithShape="1">
          <a:blip r:embed="rId7"/>
          <a:srcRect t="87912" r="70806" b="4312"/>
          <a:stretch/>
        </p:blipFill>
        <p:spPr>
          <a:xfrm>
            <a:off x="2217031" y="6273667"/>
            <a:ext cx="1227408" cy="338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/>
          <a:srcRect l="-120" t="-57" r="120" b="34017"/>
          <a:stretch/>
        </p:blipFill>
        <p:spPr>
          <a:xfrm>
            <a:off x="139107" y="1066383"/>
            <a:ext cx="3448718" cy="235420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/>
          <a:srcRect l="657" t="88258" r="71065" b="4757"/>
          <a:stretch/>
        </p:blipFill>
        <p:spPr>
          <a:xfrm>
            <a:off x="2300485" y="3047609"/>
            <a:ext cx="1181820" cy="30175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/>
          <a:srcRect b="33806"/>
          <a:stretch/>
        </p:blipFill>
        <p:spPr>
          <a:xfrm>
            <a:off x="3863123" y="1073244"/>
            <a:ext cx="3429525" cy="234654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/>
          <a:srcRect t="88012" r="71010" b="4579"/>
          <a:stretch/>
        </p:blipFill>
        <p:spPr>
          <a:xfrm>
            <a:off x="5978038" y="3031899"/>
            <a:ext cx="1211579" cy="3200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02938" y="1208052"/>
            <a:ext cx="1931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High misorientation: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dirty="0"/>
              <a:t>Twin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dirty="0"/>
              <a:t>Grain boundaries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036" y="3437867"/>
            <a:ext cx="2265364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IN" dirty="0"/>
              <a:t>Average KAM value</a:t>
            </a:r>
          </a:p>
          <a:p>
            <a:r>
              <a:rPr lang="en-IN" dirty="0"/>
              <a:t>B_(-1.0)_TF&gt; A_(-1.0)_TF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91783" y="3481131"/>
            <a:ext cx="2960779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Average KAM value</a:t>
            </a:r>
          </a:p>
          <a:p>
            <a:r>
              <a:rPr lang="en-IN" dirty="0"/>
              <a:t>B_0.25_N_3days&gt;B_0.1_D_7days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8"/>
          <a:srcRect l="443" t="92311" r="94297" b="5190"/>
          <a:stretch/>
        </p:blipFill>
        <p:spPr>
          <a:xfrm>
            <a:off x="7456864" y="4860163"/>
            <a:ext cx="1249256" cy="61336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443989" y="5525041"/>
            <a:ext cx="1497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Red- maximum </a:t>
            </a:r>
            <a:endParaRPr lang="en-IN" b="0" dirty="0">
              <a:ea typeface="Cambria Math"/>
            </a:endParaRPr>
          </a:p>
          <a:p>
            <a:r>
              <a:rPr lang="en-IN" dirty="0"/>
              <a:t>Blue –minimum</a:t>
            </a:r>
          </a:p>
        </p:txBody>
      </p:sp>
    </p:spTree>
    <p:extLst>
      <p:ext uri="{BB962C8B-B14F-4D97-AF65-F5344CB8AC3E}">
        <p14:creationId xmlns:p14="http://schemas.microsoft.com/office/powerpoint/2010/main" val="724228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29;p25">
            <a:extLst>
              <a:ext uri="{FF2B5EF4-FFF2-40B4-BE49-F238E27FC236}">
                <a16:creationId xmlns:a16="http://schemas.microsoft.com/office/drawing/2014/main" id="{53ED6BEC-C97E-49BB-B7C9-2BB96B0E860B}"/>
              </a:ext>
            </a:extLst>
          </p:cNvPr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Further Improvements</a:t>
            </a:r>
            <a:endParaRPr sz="3600" b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8" name="Google Shape;268;p37"/>
          <p:cNvSpPr txBox="1">
            <a:spLocks noGrp="1"/>
          </p:cNvSpPr>
          <p:nvPr>
            <p:ph type="body" idx="1"/>
          </p:nvPr>
        </p:nvSpPr>
        <p:spPr>
          <a:xfrm>
            <a:off x="628650" y="2135681"/>
            <a:ext cx="7886700" cy="458576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/>
            <a:r>
              <a:rPr lang="en-IN" dirty="0"/>
              <a:t>Optimisation of R-ratio for dwell fatigue testing of commercially pure titanium (Ti)</a:t>
            </a:r>
          </a:p>
          <a:p>
            <a:pPr indent="-457200"/>
            <a:r>
              <a:rPr lang="en-IN" dirty="0"/>
              <a:t>Investigating the effects of temperature during dwell fatigue testing on </a:t>
            </a:r>
            <a:r>
              <a:rPr lang="en-IN" dirty="0" err="1"/>
              <a:t>cp</a:t>
            </a:r>
            <a:r>
              <a:rPr lang="en-IN" dirty="0"/>
              <a:t>-titanium</a:t>
            </a:r>
          </a:p>
          <a:p>
            <a:pPr indent="-457200"/>
            <a:r>
              <a:rPr lang="en-IN" dirty="0"/>
              <a:t>Investigating the effects of other orientations other than A and B, and to compare their effects</a:t>
            </a:r>
          </a:p>
          <a:p>
            <a:pPr marL="0" lvl="0" indent="0">
              <a:buNone/>
            </a:pPr>
            <a:endParaRPr lang="en-IN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lang="en-IN" dirty="0"/>
          </a:p>
        </p:txBody>
      </p:sp>
      <p:sp>
        <p:nvSpPr>
          <p:cNvPr id="269" name="Google Shape;269;p3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29;p25">
            <a:extLst>
              <a:ext uri="{FF2B5EF4-FFF2-40B4-BE49-F238E27FC236}">
                <a16:creationId xmlns:a16="http://schemas.microsoft.com/office/drawing/2014/main" id="{CD35C59F-3229-4D68-9EDE-E93705816DF8}"/>
              </a:ext>
            </a:extLst>
          </p:cNvPr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EE48C-92B1-456D-8839-29EA9EC0D6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16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7D04BD-623B-4B00-BB90-04B9C1950A76}"/>
              </a:ext>
            </a:extLst>
          </p:cNvPr>
          <p:cNvSpPr txBox="1"/>
          <p:nvPr/>
        </p:nvSpPr>
        <p:spPr>
          <a:xfrm>
            <a:off x="1486860" y="-833633"/>
            <a:ext cx="617027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8000" dirty="0"/>
              <a:t>        </a:t>
            </a:r>
          </a:p>
          <a:p>
            <a:pPr algn="ctr"/>
            <a:r>
              <a:rPr lang="en-IN" sz="8000" dirty="0"/>
              <a:t>THANK 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65597-1C2D-4076-B29E-0AB1E58920E3}"/>
              </a:ext>
            </a:extLst>
          </p:cNvPr>
          <p:cNvSpPr txBox="1"/>
          <p:nvPr/>
        </p:nvSpPr>
        <p:spPr>
          <a:xfrm>
            <a:off x="210568" y="1988924"/>
            <a:ext cx="8681505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would like to thank our instructor </a:t>
            </a:r>
            <a:r>
              <a:rPr lang="en-I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</a:t>
            </a:r>
            <a:r>
              <a:rPr lang="en-I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Nilesh</a:t>
            </a:r>
            <a:r>
              <a:rPr lang="en-I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Gurao</a:t>
            </a:r>
            <a:r>
              <a:rPr lang="en-I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sir for giving us this opportunity to express ourselves and make this lab course a memorable journey.</a:t>
            </a:r>
          </a:p>
          <a:p>
            <a:endParaRPr lang="en-IN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Besides this we would also like to thank Mr. </a:t>
            </a:r>
            <a:r>
              <a:rPr lang="en-I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Vivek</a:t>
            </a:r>
            <a:r>
              <a:rPr lang="en-I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Kumar </a:t>
            </a:r>
            <a:r>
              <a:rPr lang="en-IN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Sahu</a:t>
            </a:r>
            <a:r>
              <a:rPr lang="en-I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sir for his valuable assistance in this project and all the staff members of MSE313A lab for their continuous support and guidance.</a:t>
            </a:r>
          </a:p>
          <a:p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093F6A-4BCC-4424-B016-55E22812FE16}"/>
              </a:ext>
            </a:extLst>
          </p:cNvPr>
          <p:cNvSpPr txBox="1"/>
          <p:nvPr/>
        </p:nvSpPr>
        <p:spPr>
          <a:xfrm>
            <a:off x="210568" y="5888700"/>
            <a:ext cx="2965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/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407289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1089</Words>
  <Application>Microsoft Office PowerPoint</Application>
  <PresentationFormat>On-screen Show (4:3)</PresentationFormat>
  <Paragraphs>195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Cambria Math</vt:lpstr>
      <vt:lpstr>Times New Roman</vt:lpstr>
      <vt:lpstr>Wingdings</vt:lpstr>
      <vt:lpstr>Simple Light</vt:lpstr>
      <vt:lpstr>Office Theme</vt:lpstr>
      <vt:lpstr>PowerPoint Presentation</vt:lpstr>
      <vt:lpstr>Fatigue and Dwell Fatigue </vt:lpstr>
      <vt:lpstr>                        Titanium </vt:lpstr>
      <vt:lpstr>           Titanium - Crystal Structure </vt:lpstr>
      <vt:lpstr>PowerPoint Presentation</vt:lpstr>
      <vt:lpstr>Schmid Factor </vt:lpstr>
      <vt:lpstr>PowerPoint Presentation</vt:lpstr>
      <vt:lpstr>PowerPoint Presentation</vt:lpstr>
      <vt:lpstr>A-fatigue Sample</vt:lpstr>
      <vt:lpstr>B-fatigue Sample</vt:lpstr>
      <vt:lpstr>PowerPoint Presentation</vt:lpstr>
      <vt:lpstr>PowerPoint Presentation</vt:lpstr>
      <vt:lpstr>Schmid Map of ET1</vt:lpstr>
      <vt:lpstr>Kernel Average Misorientation (KAM)</vt:lpstr>
      <vt:lpstr>Further Improvements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Sherlocked</dc:creator>
  <cp:lastModifiedBy>Rotr Amartya</cp:lastModifiedBy>
  <cp:revision>72</cp:revision>
  <dcterms:modified xsi:type="dcterms:W3CDTF">2018-11-15T04:11:56Z</dcterms:modified>
</cp:coreProperties>
</file>